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Lst>
  <p:notesMasterIdLst>
    <p:notesMasterId r:id="rId49"/>
  </p:notesMasterIdLst>
  <p:handoutMasterIdLst>
    <p:handoutMasterId r:id="rId50"/>
  </p:handoutMasterIdLst>
  <p:sldIdLst>
    <p:sldId id="262" r:id="rId3"/>
    <p:sldId id="265" r:id="rId4"/>
    <p:sldId id="380" r:id="rId5"/>
    <p:sldId id="335" r:id="rId6"/>
    <p:sldId id="336" r:id="rId7"/>
    <p:sldId id="374" r:id="rId8"/>
    <p:sldId id="350" r:id="rId9"/>
    <p:sldId id="351" r:id="rId10"/>
    <p:sldId id="269" r:id="rId11"/>
    <p:sldId id="338" r:id="rId12"/>
    <p:sldId id="337" r:id="rId13"/>
    <p:sldId id="389" r:id="rId14"/>
    <p:sldId id="391" r:id="rId15"/>
    <p:sldId id="392" r:id="rId16"/>
    <p:sldId id="393" r:id="rId17"/>
    <p:sldId id="363" r:id="rId18"/>
    <p:sldId id="395" r:id="rId19"/>
    <p:sldId id="369" r:id="rId20"/>
    <p:sldId id="365" r:id="rId21"/>
    <p:sldId id="386" r:id="rId22"/>
    <p:sldId id="366" r:id="rId23"/>
    <p:sldId id="367" r:id="rId24"/>
    <p:sldId id="390" r:id="rId25"/>
    <p:sldId id="394" r:id="rId26"/>
    <p:sldId id="378" r:id="rId27"/>
    <p:sldId id="368" r:id="rId28"/>
    <p:sldId id="371" r:id="rId29"/>
    <p:sldId id="388" r:id="rId30"/>
    <p:sldId id="353" r:id="rId31"/>
    <p:sldId id="278" r:id="rId32"/>
    <p:sldId id="359" r:id="rId33"/>
    <p:sldId id="360" r:id="rId34"/>
    <p:sldId id="310" r:id="rId35"/>
    <p:sldId id="296" r:id="rId36"/>
    <p:sldId id="354" r:id="rId37"/>
    <p:sldId id="379" r:id="rId38"/>
    <p:sldId id="355" r:id="rId39"/>
    <p:sldId id="345" r:id="rId40"/>
    <p:sldId id="381" r:id="rId41"/>
    <p:sldId id="383" r:id="rId42"/>
    <p:sldId id="385" r:id="rId43"/>
    <p:sldId id="387" r:id="rId44"/>
    <p:sldId id="375" r:id="rId45"/>
    <p:sldId id="347" r:id="rId46"/>
    <p:sldId id="377" r:id="rId47"/>
    <p:sldId id="376"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F6BC1A"/>
    <a:srgbClr val="F68D1A"/>
    <a:srgbClr val="0060A8"/>
    <a:srgbClr val="292929"/>
    <a:srgbClr val="E5AB09"/>
    <a:srgbClr val="594203"/>
    <a:srgbClr val="B98A07"/>
    <a:srgbClr val="004A82"/>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02" autoAdjust="0"/>
    <p:restoredTop sz="84000" autoAdjust="0"/>
  </p:normalViewPr>
  <p:slideViewPr>
    <p:cSldViewPr snapToGrid="0">
      <p:cViewPr varScale="1">
        <p:scale>
          <a:sx n="69" d="100"/>
          <a:sy n="69" d="100"/>
        </p:scale>
        <p:origin x="606" y="66"/>
      </p:cViewPr>
      <p:guideLst/>
    </p:cSldViewPr>
  </p:slideViewPr>
  <p:outlineViewPr>
    <p:cViewPr>
      <p:scale>
        <a:sx n="33" d="100"/>
        <a:sy n="33" d="100"/>
      </p:scale>
      <p:origin x="0" y="-28218"/>
    </p:cViewPr>
    <p:sldLst>
      <p:sld r:id="rId1" collapse="1"/>
    </p:sldLst>
  </p:outlineViewPr>
  <p:notesTextViewPr>
    <p:cViewPr>
      <p:scale>
        <a:sx n="3" d="2"/>
        <a:sy n="3" d="2"/>
      </p:scale>
      <p:origin x="0" y="0"/>
    </p:cViewPr>
  </p:notesTextViewPr>
  <p:sorterViewPr>
    <p:cViewPr>
      <p:scale>
        <a:sx n="150" d="100"/>
        <a:sy n="150" d="100"/>
      </p:scale>
      <p:origin x="0" y="0"/>
    </p:cViewPr>
  </p:sorterViewPr>
  <p:notesViewPr>
    <p:cSldViewPr snapToGrid="0">
      <p:cViewPr varScale="1">
        <p:scale>
          <a:sx n="76" d="100"/>
          <a:sy n="76" d="100"/>
        </p:scale>
        <p:origin x="2576"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0C0891-92E4-48AA-AE6E-6C5F45FE33E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FBCA6F9-C39E-4268-858F-D72DA98D4C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D63919-AD43-4622-BE24-35D442FBB0BF}" type="datetimeFigureOut">
              <a:rPr lang="en-US" smtClean="0"/>
              <a:t>10/27/2020</a:t>
            </a:fld>
            <a:endParaRPr lang="en-US"/>
          </a:p>
        </p:txBody>
      </p:sp>
      <p:sp>
        <p:nvSpPr>
          <p:cNvPr id="4" name="Footer Placeholder 3">
            <a:extLst>
              <a:ext uri="{FF2B5EF4-FFF2-40B4-BE49-F238E27FC236}">
                <a16:creationId xmlns:a16="http://schemas.microsoft.com/office/drawing/2014/main" id="{CFEE6050-812C-4EDA-BEB9-821F1DB2CB6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EC45F8-00D7-45BA-98AC-F09DA43EED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9E30ED-30C3-47F9-8BAE-E9F13048A7AE}" type="slidenum">
              <a:rPr lang="en-US" smtClean="0"/>
              <a:t>‹#›</a:t>
            </a:fld>
            <a:endParaRPr lang="en-US"/>
          </a:p>
        </p:txBody>
      </p:sp>
    </p:spTree>
    <p:extLst>
      <p:ext uri="{BB962C8B-B14F-4D97-AF65-F5344CB8AC3E}">
        <p14:creationId xmlns:p14="http://schemas.microsoft.com/office/powerpoint/2010/main" val="21616883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2456C-F139-4045-B21B-CF6C7844812B}" type="datetimeFigureOut">
              <a:rPr lang="en-US" smtClean="0"/>
              <a:t>10/27/2020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388C63-5CE1-4CAF-B443-048065DF1E23}" type="slidenum">
              <a:rPr lang="en-US" smtClean="0"/>
              <a:t>‹#›</a:t>
            </a:fld>
            <a:endParaRPr lang="en-US"/>
          </a:p>
        </p:txBody>
      </p:sp>
    </p:spTree>
    <p:extLst>
      <p:ext uri="{BB962C8B-B14F-4D97-AF65-F5344CB8AC3E}">
        <p14:creationId xmlns:p14="http://schemas.microsoft.com/office/powerpoint/2010/main" val="2543140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88C63-5CE1-4CAF-B443-048065DF1E23}" type="slidenum">
              <a:rPr lang="en-US" smtClean="0"/>
              <a:t>1</a:t>
            </a:fld>
            <a:endParaRPr lang="en-US"/>
          </a:p>
        </p:txBody>
      </p:sp>
    </p:spTree>
    <p:extLst>
      <p:ext uri="{BB962C8B-B14F-4D97-AF65-F5344CB8AC3E}">
        <p14:creationId xmlns:p14="http://schemas.microsoft.com/office/powerpoint/2010/main" val="56134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88C63-5CE1-4CAF-B443-048065DF1E23}" type="slidenum">
              <a:rPr lang="en-US" smtClean="0"/>
              <a:t>10</a:t>
            </a:fld>
            <a:endParaRPr lang="en-US"/>
          </a:p>
        </p:txBody>
      </p:sp>
    </p:spTree>
    <p:extLst>
      <p:ext uri="{BB962C8B-B14F-4D97-AF65-F5344CB8AC3E}">
        <p14:creationId xmlns:p14="http://schemas.microsoft.com/office/powerpoint/2010/main" val="2776164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388C63-5CE1-4CAF-B443-048065DF1E23}" type="slidenum">
              <a:rPr lang="en-US" smtClean="0"/>
              <a:t>11</a:t>
            </a:fld>
            <a:endParaRPr lang="en-US"/>
          </a:p>
        </p:txBody>
      </p:sp>
    </p:spTree>
    <p:extLst>
      <p:ext uri="{BB962C8B-B14F-4D97-AF65-F5344CB8AC3E}">
        <p14:creationId xmlns:p14="http://schemas.microsoft.com/office/powerpoint/2010/main" val="2965629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states have work to do! </a:t>
            </a:r>
          </a:p>
        </p:txBody>
      </p:sp>
      <p:sp>
        <p:nvSpPr>
          <p:cNvPr id="4" name="Slide Number Placeholder 3"/>
          <p:cNvSpPr>
            <a:spLocks noGrp="1"/>
          </p:cNvSpPr>
          <p:nvPr>
            <p:ph type="sldNum" sz="quarter" idx="10"/>
          </p:nvPr>
        </p:nvSpPr>
        <p:spPr/>
        <p:txBody>
          <a:bodyPr/>
          <a:lstStyle/>
          <a:p>
            <a:fld id="{B0388C63-5CE1-4CAF-B443-048065DF1E23}" type="slidenum">
              <a:rPr lang="en-US" smtClean="0"/>
              <a:t>16</a:t>
            </a:fld>
            <a:endParaRPr lang="en-US"/>
          </a:p>
        </p:txBody>
      </p:sp>
    </p:spTree>
    <p:extLst>
      <p:ext uri="{BB962C8B-B14F-4D97-AF65-F5344CB8AC3E}">
        <p14:creationId xmlns:p14="http://schemas.microsoft.com/office/powerpoint/2010/main" val="1218432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88C63-5CE1-4CAF-B443-048065DF1E23}" type="slidenum">
              <a:rPr lang="en-US" smtClean="0"/>
              <a:t>17</a:t>
            </a:fld>
            <a:endParaRPr lang="en-US"/>
          </a:p>
        </p:txBody>
      </p:sp>
    </p:spTree>
    <p:extLst>
      <p:ext uri="{BB962C8B-B14F-4D97-AF65-F5344CB8AC3E}">
        <p14:creationId xmlns:p14="http://schemas.microsoft.com/office/powerpoint/2010/main" val="4141889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388C63-5CE1-4CAF-B443-048065DF1E23}" type="slidenum">
              <a:rPr lang="en-US" smtClean="0"/>
              <a:t>18</a:t>
            </a:fld>
            <a:endParaRPr lang="en-US"/>
          </a:p>
        </p:txBody>
      </p:sp>
    </p:spTree>
    <p:extLst>
      <p:ext uri="{BB962C8B-B14F-4D97-AF65-F5344CB8AC3E}">
        <p14:creationId xmlns:p14="http://schemas.microsoft.com/office/powerpoint/2010/main" val="1381082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388C63-5CE1-4CAF-B443-048065DF1E23}" type="slidenum">
              <a:rPr lang="en-US" smtClean="0"/>
              <a:t>19</a:t>
            </a:fld>
            <a:endParaRPr lang="en-US"/>
          </a:p>
        </p:txBody>
      </p:sp>
    </p:spTree>
    <p:extLst>
      <p:ext uri="{BB962C8B-B14F-4D97-AF65-F5344CB8AC3E}">
        <p14:creationId xmlns:p14="http://schemas.microsoft.com/office/powerpoint/2010/main" val="920243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88C63-5CE1-4CAF-B443-048065DF1E23}" type="slidenum">
              <a:rPr lang="en-US" smtClean="0"/>
              <a:t>20</a:t>
            </a:fld>
            <a:endParaRPr lang="en-US"/>
          </a:p>
        </p:txBody>
      </p:sp>
    </p:spTree>
    <p:extLst>
      <p:ext uri="{BB962C8B-B14F-4D97-AF65-F5344CB8AC3E}">
        <p14:creationId xmlns:p14="http://schemas.microsoft.com/office/powerpoint/2010/main" val="3962496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88C63-5CE1-4CAF-B443-048065DF1E23}" type="slidenum">
              <a:rPr lang="en-US" smtClean="0"/>
              <a:t>21</a:t>
            </a:fld>
            <a:endParaRPr lang="en-US"/>
          </a:p>
        </p:txBody>
      </p:sp>
    </p:spTree>
    <p:extLst>
      <p:ext uri="{BB962C8B-B14F-4D97-AF65-F5344CB8AC3E}">
        <p14:creationId xmlns:p14="http://schemas.microsoft.com/office/powerpoint/2010/main" val="2568739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1/1 there have been </a:t>
            </a:r>
          </a:p>
        </p:txBody>
      </p:sp>
      <p:sp>
        <p:nvSpPr>
          <p:cNvPr id="4" name="Slide Number Placeholder 3"/>
          <p:cNvSpPr>
            <a:spLocks noGrp="1"/>
          </p:cNvSpPr>
          <p:nvPr>
            <p:ph type="sldNum" sz="quarter" idx="10"/>
          </p:nvPr>
        </p:nvSpPr>
        <p:spPr/>
        <p:txBody>
          <a:bodyPr/>
          <a:lstStyle/>
          <a:p>
            <a:fld id="{B0388C63-5CE1-4CAF-B443-048065DF1E23}" type="slidenum">
              <a:rPr lang="en-US" smtClean="0"/>
              <a:t>22</a:t>
            </a:fld>
            <a:endParaRPr lang="en-US"/>
          </a:p>
        </p:txBody>
      </p:sp>
    </p:spTree>
    <p:extLst>
      <p:ext uri="{BB962C8B-B14F-4D97-AF65-F5344CB8AC3E}">
        <p14:creationId xmlns:p14="http://schemas.microsoft.com/office/powerpoint/2010/main" val="3332171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have a grain of truth, but are not the whole truth or distort the truth. Misinformation can come at vaccines from many angles. Sowing doubt about vaccine ingredients – which have been tested and proven safe in the doses given (and many are found abundantly in our diets! Like aluminum in cauliflower). They may sow doubt about the efficacy or the necessity to vaccinate. Some focus on vaccine injury (real or perceived), taking out of context the reasons for compensation and the differences between correlation and causation. They may also stoke fear, making claims that inaccurately compare or portray the risks of vaccines and vaccine-preventable disease. Or, like </a:t>
            </a:r>
            <a:r>
              <a:rPr lang="en-US" dirty="0" err="1"/>
              <a:t>Plandemic</a:t>
            </a:r>
            <a:r>
              <a:rPr lang="en-US" dirty="0"/>
              <a:t>, capitalize on current events and the unknown – trying to fill in the gap of information with an unproven, but dangerous, narrative. </a:t>
            </a:r>
          </a:p>
        </p:txBody>
      </p:sp>
      <p:sp>
        <p:nvSpPr>
          <p:cNvPr id="4" name="Slide Number Placeholder 3"/>
          <p:cNvSpPr>
            <a:spLocks noGrp="1"/>
          </p:cNvSpPr>
          <p:nvPr>
            <p:ph type="sldNum" sz="quarter" idx="10"/>
          </p:nvPr>
        </p:nvSpPr>
        <p:spPr/>
        <p:txBody>
          <a:bodyPr/>
          <a:lstStyle/>
          <a:p>
            <a:fld id="{B0388C63-5CE1-4CAF-B443-048065DF1E23}" type="slidenum">
              <a:rPr lang="en-US" smtClean="0"/>
              <a:t>25</a:t>
            </a:fld>
            <a:endParaRPr lang="en-US"/>
          </a:p>
        </p:txBody>
      </p:sp>
    </p:spTree>
    <p:extLst>
      <p:ext uri="{BB962C8B-B14F-4D97-AF65-F5344CB8AC3E}">
        <p14:creationId xmlns:p14="http://schemas.microsoft.com/office/powerpoint/2010/main" val="1958827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we’ll be covering</a:t>
            </a:r>
          </a:p>
        </p:txBody>
      </p:sp>
      <p:sp>
        <p:nvSpPr>
          <p:cNvPr id="4" name="Slide Number Placeholder 3"/>
          <p:cNvSpPr>
            <a:spLocks noGrp="1"/>
          </p:cNvSpPr>
          <p:nvPr>
            <p:ph type="sldNum" sz="quarter" idx="5"/>
          </p:nvPr>
        </p:nvSpPr>
        <p:spPr/>
        <p:txBody>
          <a:bodyPr/>
          <a:lstStyle/>
          <a:p>
            <a:fld id="{B0388C63-5CE1-4CAF-B443-048065DF1E23}" type="slidenum">
              <a:rPr lang="en-US" smtClean="0"/>
              <a:t>2</a:t>
            </a:fld>
            <a:endParaRPr lang="en-US"/>
          </a:p>
        </p:txBody>
      </p:sp>
    </p:spTree>
    <p:extLst>
      <p:ext uri="{BB962C8B-B14F-4D97-AF65-F5344CB8AC3E}">
        <p14:creationId xmlns:p14="http://schemas.microsoft.com/office/powerpoint/2010/main" val="4066703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the experts in research-based. You’re used to navigating through information in the fields of healthy eating, nutrition, agriculture and helping the community understand what is true and research-based. Nutritionist vs dietitian. Is it an infectious disease specialist…or someone else in the health field, like a chiropractor? What specifically is their background? Is it directly related medical field to infectious disease, virology, epidemiology?</a:t>
            </a:r>
          </a:p>
        </p:txBody>
      </p:sp>
      <p:sp>
        <p:nvSpPr>
          <p:cNvPr id="4" name="Slide Number Placeholder 3"/>
          <p:cNvSpPr>
            <a:spLocks noGrp="1"/>
          </p:cNvSpPr>
          <p:nvPr>
            <p:ph type="sldNum" sz="quarter" idx="10"/>
          </p:nvPr>
        </p:nvSpPr>
        <p:spPr/>
        <p:txBody>
          <a:bodyPr/>
          <a:lstStyle/>
          <a:p>
            <a:fld id="{B0388C63-5CE1-4CAF-B443-048065DF1E23}" type="slidenum">
              <a:rPr lang="en-US" smtClean="0"/>
              <a:t>26</a:t>
            </a:fld>
            <a:endParaRPr lang="en-US"/>
          </a:p>
        </p:txBody>
      </p:sp>
    </p:spTree>
    <p:extLst>
      <p:ext uri="{BB962C8B-B14F-4D97-AF65-F5344CB8AC3E}">
        <p14:creationId xmlns:p14="http://schemas.microsoft.com/office/powerpoint/2010/main" val="2661464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https://www.immunizekansascoalition.org/resources-to-answer-common-questions.asp</a:t>
            </a:r>
          </a:p>
        </p:txBody>
      </p:sp>
      <p:sp>
        <p:nvSpPr>
          <p:cNvPr id="4" name="Slide Number Placeholder 3"/>
          <p:cNvSpPr>
            <a:spLocks noGrp="1"/>
          </p:cNvSpPr>
          <p:nvPr>
            <p:ph type="sldNum" sz="quarter" idx="10"/>
          </p:nvPr>
        </p:nvSpPr>
        <p:spPr/>
        <p:txBody>
          <a:bodyPr/>
          <a:lstStyle/>
          <a:p>
            <a:fld id="{B0388C63-5CE1-4CAF-B443-048065DF1E23}" type="slidenum">
              <a:rPr lang="en-US" smtClean="0"/>
              <a:t>27</a:t>
            </a:fld>
            <a:endParaRPr lang="en-US"/>
          </a:p>
        </p:txBody>
      </p:sp>
    </p:spTree>
    <p:extLst>
      <p:ext uri="{BB962C8B-B14F-4D97-AF65-F5344CB8AC3E}">
        <p14:creationId xmlns:p14="http://schemas.microsoft.com/office/powerpoint/2010/main" val="3102857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https://www.immunizekansascoalition.org/resources-to-answer-common-questions.asp</a:t>
            </a:r>
          </a:p>
          <a:p>
            <a:r>
              <a:rPr lang="en-US" dirty="0"/>
              <a:t>Fun, interactive, first group we’ve shared with! Walk through it with someone. Try it out let us know. Made with Kansas in mind, but great for any state!</a:t>
            </a:r>
          </a:p>
        </p:txBody>
      </p:sp>
      <p:sp>
        <p:nvSpPr>
          <p:cNvPr id="4" name="Slide Number Placeholder 3"/>
          <p:cNvSpPr>
            <a:spLocks noGrp="1"/>
          </p:cNvSpPr>
          <p:nvPr>
            <p:ph type="sldNum" sz="quarter" idx="10"/>
          </p:nvPr>
        </p:nvSpPr>
        <p:spPr/>
        <p:txBody>
          <a:bodyPr/>
          <a:lstStyle/>
          <a:p>
            <a:fld id="{B0388C63-5CE1-4CAF-B443-048065DF1E23}" type="slidenum">
              <a:rPr lang="en-US" smtClean="0"/>
              <a:t>28</a:t>
            </a:fld>
            <a:endParaRPr lang="en-US"/>
          </a:p>
        </p:txBody>
      </p:sp>
    </p:spTree>
    <p:extLst>
      <p:ext uri="{BB962C8B-B14F-4D97-AF65-F5344CB8AC3E}">
        <p14:creationId xmlns:p14="http://schemas.microsoft.com/office/powerpoint/2010/main" val="3924157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88C63-5CE1-4CAF-B443-048065DF1E23}" type="slidenum">
              <a:rPr lang="en-US" smtClean="0"/>
              <a:t>29</a:t>
            </a:fld>
            <a:endParaRPr lang="en-US"/>
          </a:p>
        </p:txBody>
      </p:sp>
    </p:spTree>
    <p:extLst>
      <p:ext uri="{BB962C8B-B14F-4D97-AF65-F5344CB8AC3E}">
        <p14:creationId xmlns:p14="http://schemas.microsoft.com/office/powerpoint/2010/main" val="1168798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Website address – most important piece of information today!</a:t>
            </a:r>
          </a:p>
        </p:txBody>
      </p:sp>
      <p:sp>
        <p:nvSpPr>
          <p:cNvPr id="4" name="Slide Number Placeholder 3"/>
          <p:cNvSpPr>
            <a:spLocks noGrp="1"/>
          </p:cNvSpPr>
          <p:nvPr>
            <p:ph type="sldNum" sz="quarter" idx="5"/>
          </p:nvPr>
        </p:nvSpPr>
        <p:spPr/>
        <p:txBody>
          <a:bodyPr/>
          <a:lstStyle/>
          <a:p>
            <a:fld id="{B0388C63-5CE1-4CAF-B443-048065DF1E23}" type="slidenum">
              <a:rPr lang="en-US" smtClean="0"/>
              <a:t>30</a:t>
            </a:fld>
            <a:endParaRPr lang="en-US"/>
          </a:p>
        </p:txBody>
      </p:sp>
    </p:spTree>
    <p:extLst>
      <p:ext uri="{BB962C8B-B14F-4D97-AF65-F5344CB8AC3E}">
        <p14:creationId xmlns:p14="http://schemas.microsoft.com/office/powerpoint/2010/main" val="2970358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88C63-5CE1-4CAF-B443-048065DF1E23}" type="slidenum">
              <a:rPr lang="en-US" smtClean="0"/>
              <a:t>31</a:t>
            </a:fld>
            <a:endParaRPr lang="en-US"/>
          </a:p>
        </p:txBody>
      </p:sp>
    </p:spTree>
    <p:extLst>
      <p:ext uri="{BB962C8B-B14F-4D97-AF65-F5344CB8AC3E}">
        <p14:creationId xmlns:p14="http://schemas.microsoft.com/office/powerpoint/2010/main" val="5149637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88C63-5CE1-4CAF-B443-048065DF1E23}" type="slidenum">
              <a:rPr lang="en-US" smtClean="0"/>
              <a:t>32</a:t>
            </a:fld>
            <a:endParaRPr lang="en-US"/>
          </a:p>
        </p:txBody>
      </p:sp>
    </p:spTree>
    <p:extLst>
      <p:ext uri="{BB962C8B-B14F-4D97-AF65-F5344CB8AC3E}">
        <p14:creationId xmlns:p14="http://schemas.microsoft.com/office/powerpoint/2010/main" val="16237402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to change letters, data, stories, posters, social media graphics, videos, quizzes, sample language, links, and more.</a:t>
            </a:r>
          </a:p>
        </p:txBody>
      </p:sp>
      <p:sp>
        <p:nvSpPr>
          <p:cNvPr id="4" name="Slide Number Placeholder 3"/>
          <p:cNvSpPr>
            <a:spLocks noGrp="1"/>
          </p:cNvSpPr>
          <p:nvPr>
            <p:ph type="sldNum" sz="quarter" idx="5"/>
          </p:nvPr>
        </p:nvSpPr>
        <p:spPr/>
        <p:txBody>
          <a:bodyPr/>
          <a:lstStyle/>
          <a:p>
            <a:fld id="{B0388C63-5CE1-4CAF-B443-048065DF1E23}" type="slidenum">
              <a:rPr lang="en-US" smtClean="0"/>
              <a:t>33</a:t>
            </a:fld>
            <a:endParaRPr lang="en-US"/>
          </a:p>
        </p:txBody>
      </p:sp>
    </p:spTree>
    <p:extLst>
      <p:ext uri="{BB962C8B-B14F-4D97-AF65-F5344CB8AC3E}">
        <p14:creationId xmlns:p14="http://schemas.microsoft.com/office/powerpoint/2010/main" val="3517322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“Someone You Love” movie and other videos. Connect with your community on the importance of the HPV Vaccine using this engaging video content.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 partnering with your high school HOSA club or health class. We can connect you with others who have successfully done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90 minutes</a:t>
            </a:r>
          </a:p>
          <a:p>
            <a:endParaRPr lang="en-US" dirty="0"/>
          </a:p>
        </p:txBody>
      </p:sp>
      <p:sp>
        <p:nvSpPr>
          <p:cNvPr id="4" name="Slide Number Placeholder 3"/>
          <p:cNvSpPr>
            <a:spLocks noGrp="1"/>
          </p:cNvSpPr>
          <p:nvPr>
            <p:ph type="sldNum" sz="quarter" idx="10"/>
          </p:nvPr>
        </p:nvSpPr>
        <p:spPr/>
        <p:txBody>
          <a:bodyPr/>
          <a:lstStyle/>
          <a:p>
            <a:fld id="{B0388C63-5CE1-4CAF-B443-048065DF1E23}" type="slidenum">
              <a:rPr lang="en-US" smtClean="0"/>
              <a:t>34</a:t>
            </a:fld>
            <a:endParaRPr lang="en-US"/>
          </a:p>
        </p:txBody>
      </p:sp>
    </p:spTree>
    <p:extLst>
      <p:ext uri="{BB962C8B-B14F-4D97-AF65-F5344CB8AC3E}">
        <p14:creationId xmlns:p14="http://schemas.microsoft.com/office/powerpoint/2010/main" val="9588313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88C63-5CE1-4CAF-B443-048065DF1E23}" type="slidenum">
              <a:rPr lang="en-US" smtClean="0"/>
              <a:t>35</a:t>
            </a:fld>
            <a:endParaRPr lang="en-US"/>
          </a:p>
        </p:txBody>
      </p:sp>
    </p:spTree>
    <p:extLst>
      <p:ext uri="{BB962C8B-B14F-4D97-AF65-F5344CB8AC3E}">
        <p14:creationId xmlns:p14="http://schemas.microsoft.com/office/powerpoint/2010/main" val="1102264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know Diane reach out to her, and talk with her about immunizations.</a:t>
            </a:r>
          </a:p>
        </p:txBody>
      </p:sp>
      <p:sp>
        <p:nvSpPr>
          <p:cNvPr id="4" name="Slide Number Placeholder 3"/>
          <p:cNvSpPr>
            <a:spLocks noGrp="1"/>
          </p:cNvSpPr>
          <p:nvPr>
            <p:ph type="sldNum" sz="quarter" idx="5"/>
          </p:nvPr>
        </p:nvSpPr>
        <p:spPr/>
        <p:txBody>
          <a:bodyPr/>
          <a:lstStyle/>
          <a:p>
            <a:fld id="{B0388C63-5CE1-4CAF-B443-048065DF1E23}" type="slidenum">
              <a:rPr lang="en-US" smtClean="0"/>
              <a:t>3</a:t>
            </a:fld>
            <a:endParaRPr lang="en-US"/>
          </a:p>
        </p:txBody>
      </p:sp>
    </p:spTree>
    <p:extLst>
      <p:ext uri="{BB962C8B-B14F-4D97-AF65-F5344CB8AC3E}">
        <p14:creationId xmlns:p14="http://schemas.microsoft.com/office/powerpoint/2010/main" val="38151233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plenty of misinformation about vaccines floating around social media, but you can help by sharing evidence-based, scientific information about vaccines on your social media accounts.</a:t>
            </a:r>
          </a:p>
          <a:p>
            <a:r>
              <a:rPr lang="en-US" dirty="0"/>
              <a:t>It’s as easy as sharing one of our posts!</a:t>
            </a:r>
          </a:p>
        </p:txBody>
      </p:sp>
      <p:sp>
        <p:nvSpPr>
          <p:cNvPr id="4" name="Slide Number Placeholder 3"/>
          <p:cNvSpPr>
            <a:spLocks noGrp="1"/>
          </p:cNvSpPr>
          <p:nvPr>
            <p:ph type="sldNum" sz="quarter" idx="5"/>
          </p:nvPr>
        </p:nvSpPr>
        <p:spPr/>
        <p:txBody>
          <a:bodyPr/>
          <a:lstStyle/>
          <a:p>
            <a:fld id="{B0388C63-5CE1-4CAF-B443-048065DF1E23}" type="slidenum">
              <a:rPr lang="en-US" smtClean="0"/>
              <a:t>36</a:t>
            </a:fld>
            <a:endParaRPr lang="en-US"/>
          </a:p>
        </p:txBody>
      </p:sp>
    </p:spTree>
    <p:extLst>
      <p:ext uri="{BB962C8B-B14F-4D97-AF65-F5344CB8AC3E}">
        <p14:creationId xmlns:p14="http://schemas.microsoft.com/office/powerpoint/2010/main" val="541049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Send Andrea draft presentation. Inclusive of SD and ND content. </a:t>
            </a:r>
          </a:p>
        </p:txBody>
      </p:sp>
      <p:sp>
        <p:nvSpPr>
          <p:cNvPr id="4" name="Slide Number Placeholder 3"/>
          <p:cNvSpPr>
            <a:spLocks noGrp="1"/>
          </p:cNvSpPr>
          <p:nvPr>
            <p:ph type="sldNum" sz="quarter" idx="5"/>
          </p:nvPr>
        </p:nvSpPr>
        <p:spPr/>
        <p:txBody>
          <a:bodyPr/>
          <a:lstStyle/>
          <a:p>
            <a:fld id="{B0388C63-5CE1-4CAF-B443-048065DF1E23}" type="slidenum">
              <a:rPr lang="en-US" smtClean="0"/>
              <a:t>37</a:t>
            </a:fld>
            <a:endParaRPr lang="en-US"/>
          </a:p>
        </p:txBody>
      </p:sp>
    </p:spTree>
    <p:extLst>
      <p:ext uri="{BB962C8B-B14F-4D97-AF65-F5344CB8AC3E}">
        <p14:creationId xmlns:p14="http://schemas.microsoft.com/office/powerpoint/2010/main" val="10662843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88C63-5CE1-4CAF-B443-048065DF1E23}" type="slidenum">
              <a:rPr lang="en-US" smtClean="0"/>
              <a:t>38</a:t>
            </a:fld>
            <a:endParaRPr lang="en-US"/>
          </a:p>
        </p:txBody>
      </p:sp>
    </p:spTree>
    <p:extLst>
      <p:ext uri="{BB962C8B-B14F-4D97-AF65-F5344CB8AC3E}">
        <p14:creationId xmlns:p14="http://schemas.microsoft.com/office/powerpoint/2010/main" val="20373705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88C63-5CE1-4CAF-B443-048065DF1E23}" type="slidenum">
              <a:rPr lang="en-US" smtClean="0"/>
              <a:t>39</a:t>
            </a:fld>
            <a:endParaRPr lang="en-US"/>
          </a:p>
        </p:txBody>
      </p:sp>
    </p:spTree>
    <p:extLst>
      <p:ext uri="{BB962C8B-B14F-4D97-AF65-F5344CB8AC3E}">
        <p14:creationId xmlns:p14="http://schemas.microsoft.com/office/powerpoint/2010/main" val="5406902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388C63-5CE1-4CAF-B443-048065DF1E23}" type="slidenum">
              <a:rPr lang="en-US" smtClean="0"/>
              <a:t>41</a:t>
            </a:fld>
            <a:endParaRPr lang="en-US"/>
          </a:p>
        </p:txBody>
      </p:sp>
    </p:spTree>
    <p:extLst>
      <p:ext uri="{BB962C8B-B14F-4D97-AF65-F5344CB8AC3E}">
        <p14:creationId xmlns:p14="http://schemas.microsoft.com/office/powerpoint/2010/main" val="7186977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388C63-5CE1-4CAF-B443-048065DF1E23}" type="slidenum">
              <a:rPr lang="en-US" smtClean="0"/>
              <a:t>42</a:t>
            </a:fld>
            <a:endParaRPr lang="en-US"/>
          </a:p>
        </p:txBody>
      </p:sp>
    </p:spTree>
    <p:extLst>
      <p:ext uri="{BB962C8B-B14F-4D97-AF65-F5344CB8AC3E}">
        <p14:creationId xmlns:p14="http://schemas.microsoft.com/office/powerpoint/2010/main" val="34187920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388C63-5CE1-4CAF-B443-048065DF1E23}" type="slidenum">
              <a:rPr lang="en-US" smtClean="0"/>
              <a:t>43</a:t>
            </a:fld>
            <a:endParaRPr lang="en-US"/>
          </a:p>
        </p:txBody>
      </p:sp>
    </p:spTree>
    <p:extLst>
      <p:ext uri="{BB962C8B-B14F-4D97-AF65-F5344CB8AC3E}">
        <p14:creationId xmlns:p14="http://schemas.microsoft.com/office/powerpoint/2010/main" val="42263312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Cindy: Important to make partnerships and champions to further reach of the immunization messaging. Share stories of every day ways to share about immunizations.</a:t>
            </a:r>
          </a:p>
        </p:txBody>
      </p:sp>
      <p:sp>
        <p:nvSpPr>
          <p:cNvPr id="4" name="Slide Number Placeholder 3"/>
          <p:cNvSpPr>
            <a:spLocks noGrp="1"/>
          </p:cNvSpPr>
          <p:nvPr>
            <p:ph type="sldNum" sz="quarter" idx="10"/>
          </p:nvPr>
        </p:nvSpPr>
        <p:spPr/>
        <p:txBody>
          <a:bodyPr/>
          <a:lstStyle/>
          <a:p>
            <a:fld id="{B0388C63-5CE1-4CAF-B443-048065DF1E23}" type="slidenum">
              <a:rPr lang="en-US" smtClean="0"/>
              <a:t>44</a:t>
            </a:fld>
            <a:endParaRPr lang="en-US"/>
          </a:p>
        </p:txBody>
      </p:sp>
    </p:spTree>
    <p:extLst>
      <p:ext uri="{BB962C8B-B14F-4D97-AF65-F5344CB8AC3E}">
        <p14:creationId xmlns:p14="http://schemas.microsoft.com/office/powerpoint/2010/main" val="23468985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Cindy</a:t>
            </a:r>
          </a:p>
        </p:txBody>
      </p:sp>
      <p:sp>
        <p:nvSpPr>
          <p:cNvPr id="4" name="Slide Number Placeholder 3"/>
          <p:cNvSpPr>
            <a:spLocks noGrp="1"/>
          </p:cNvSpPr>
          <p:nvPr>
            <p:ph type="sldNum" sz="quarter" idx="5"/>
          </p:nvPr>
        </p:nvSpPr>
        <p:spPr/>
        <p:txBody>
          <a:bodyPr/>
          <a:lstStyle/>
          <a:p>
            <a:fld id="{B0388C63-5CE1-4CAF-B443-048065DF1E23}" type="slidenum">
              <a:rPr lang="en-US" smtClean="0"/>
              <a:t>45</a:t>
            </a:fld>
            <a:endParaRPr lang="en-US"/>
          </a:p>
        </p:txBody>
      </p:sp>
    </p:spTree>
    <p:extLst>
      <p:ext uri="{BB962C8B-B14F-4D97-AF65-F5344CB8AC3E}">
        <p14:creationId xmlns:p14="http://schemas.microsoft.com/office/powerpoint/2010/main" val="6779850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88C63-5CE1-4CAF-B443-048065DF1E23}" type="slidenum">
              <a:rPr lang="en-US" smtClean="0"/>
              <a:t>46</a:t>
            </a:fld>
            <a:endParaRPr lang="en-US"/>
          </a:p>
        </p:txBody>
      </p:sp>
    </p:spTree>
    <p:extLst>
      <p:ext uri="{BB962C8B-B14F-4D97-AF65-F5344CB8AC3E}">
        <p14:creationId xmlns:p14="http://schemas.microsoft.com/office/powerpoint/2010/main" val="779629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88C63-5CE1-4CAF-B443-048065DF1E23}" type="slidenum">
              <a:rPr lang="en-US" smtClean="0"/>
              <a:t>4</a:t>
            </a:fld>
            <a:endParaRPr lang="en-US"/>
          </a:p>
        </p:txBody>
      </p:sp>
    </p:spTree>
    <p:extLst>
      <p:ext uri="{BB962C8B-B14F-4D97-AF65-F5344CB8AC3E}">
        <p14:creationId xmlns:p14="http://schemas.microsoft.com/office/powerpoint/2010/main" val="4189397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88C63-5CE1-4CAF-B443-048065DF1E23}" type="slidenum">
              <a:rPr lang="en-US" smtClean="0"/>
              <a:t>5</a:t>
            </a:fld>
            <a:endParaRPr lang="en-US"/>
          </a:p>
        </p:txBody>
      </p:sp>
    </p:spTree>
    <p:extLst>
      <p:ext uri="{BB962C8B-B14F-4D97-AF65-F5344CB8AC3E}">
        <p14:creationId xmlns:p14="http://schemas.microsoft.com/office/powerpoint/2010/main" val="2985404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88C63-5CE1-4CAF-B443-048065DF1E23}" type="slidenum">
              <a:rPr lang="en-US" smtClean="0"/>
              <a:t>6</a:t>
            </a:fld>
            <a:endParaRPr lang="en-US"/>
          </a:p>
        </p:txBody>
      </p:sp>
    </p:spTree>
    <p:extLst>
      <p:ext uri="{BB962C8B-B14F-4D97-AF65-F5344CB8AC3E}">
        <p14:creationId xmlns:p14="http://schemas.microsoft.com/office/powerpoint/2010/main" val="2063732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88C63-5CE1-4CAF-B443-048065DF1E23}" type="slidenum">
              <a:rPr lang="en-US" smtClean="0"/>
              <a:t>7</a:t>
            </a:fld>
            <a:endParaRPr lang="en-US"/>
          </a:p>
        </p:txBody>
      </p:sp>
    </p:spTree>
    <p:extLst>
      <p:ext uri="{BB962C8B-B14F-4D97-AF65-F5344CB8AC3E}">
        <p14:creationId xmlns:p14="http://schemas.microsoft.com/office/powerpoint/2010/main" val="2654356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88C63-5CE1-4CAF-B443-048065DF1E23}" type="slidenum">
              <a:rPr lang="en-US" smtClean="0"/>
              <a:t>8</a:t>
            </a:fld>
            <a:endParaRPr lang="en-US"/>
          </a:p>
        </p:txBody>
      </p:sp>
    </p:spTree>
    <p:extLst>
      <p:ext uri="{BB962C8B-B14F-4D97-AF65-F5344CB8AC3E}">
        <p14:creationId xmlns:p14="http://schemas.microsoft.com/office/powerpoint/2010/main" val="3181517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388C63-5CE1-4CAF-B443-048065DF1E23}" type="slidenum">
              <a:rPr lang="en-US" smtClean="0"/>
              <a:t>9</a:t>
            </a:fld>
            <a:endParaRPr lang="en-US"/>
          </a:p>
        </p:txBody>
      </p:sp>
    </p:spTree>
    <p:extLst>
      <p:ext uri="{BB962C8B-B14F-4D97-AF65-F5344CB8AC3E}">
        <p14:creationId xmlns:p14="http://schemas.microsoft.com/office/powerpoint/2010/main" val="41908594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10/27/2020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tx1"/>
        </a:solidFill>
        <a:effectLst/>
      </p:bgPr>
    </p:bg>
    <p:spTree>
      <p:nvGrpSpPr>
        <p:cNvPr id="1" name=""/>
        <p:cNvGrpSpPr/>
        <p:nvPr/>
      </p:nvGrpSpPr>
      <p:grpSpPr>
        <a:xfrm>
          <a:off x="0" y="0"/>
          <a:ext cx="0" cy="0"/>
          <a:chOff x="0" y="0"/>
          <a:chExt cx="0" cy="0"/>
        </a:xfrm>
      </p:grpSpPr>
      <p:sp>
        <p:nvSpPr>
          <p:cNvPr id="17" name="Rectangle 16"/>
          <p:cNvSpPr/>
          <p:nvPr userDrawn="1"/>
        </p:nvSpPr>
        <p:spPr bwMode="ltGray">
          <a:xfrm>
            <a:off x="0" y="5431074"/>
            <a:ext cx="12192000" cy="1426926"/>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8" name="Rectangle 17"/>
          <p:cNvSpPr/>
          <p:nvPr/>
        </p:nvSpPr>
        <p:spPr>
          <a:xfrm>
            <a:off x="3177" y="5352150"/>
            <a:ext cx="12188823"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617498" y="443247"/>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dirty="0"/>
          </a:p>
        </p:txBody>
      </p:sp>
      <p:sp>
        <p:nvSpPr>
          <p:cNvPr id="11" name="Title 1">
            <a:extLst>
              <a:ext uri="{FF2B5EF4-FFF2-40B4-BE49-F238E27FC236}">
                <a16:creationId xmlns:a16="http://schemas.microsoft.com/office/drawing/2014/main" id="{A857CE49-A045-461D-9ECD-19935FEF09ED}"/>
              </a:ext>
            </a:extLst>
          </p:cNvPr>
          <p:cNvSpPr txBox="1">
            <a:spLocks/>
          </p:cNvSpPr>
          <p:nvPr userDrawn="1"/>
        </p:nvSpPr>
        <p:spPr>
          <a:xfrm>
            <a:off x="311398" y="5394594"/>
            <a:ext cx="9613861" cy="14634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endParaRPr lang="en-US" sz="2000" dirty="0"/>
          </a:p>
        </p:txBody>
      </p:sp>
      <p:sp>
        <p:nvSpPr>
          <p:cNvPr id="12" name="Title 1">
            <a:extLst>
              <a:ext uri="{FF2B5EF4-FFF2-40B4-BE49-F238E27FC236}">
                <a16:creationId xmlns:a16="http://schemas.microsoft.com/office/drawing/2014/main" id="{B5B84EDB-95B2-45CC-B507-2F55CD31B8EA}"/>
              </a:ext>
            </a:extLst>
          </p:cNvPr>
          <p:cNvSpPr txBox="1">
            <a:spLocks/>
          </p:cNvSpPr>
          <p:nvPr userDrawn="1"/>
        </p:nvSpPr>
        <p:spPr>
          <a:xfrm>
            <a:off x="311398" y="4715124"/>
            <a:ext cx="9613861" cy="6794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600" dirty="0">
              <a:solidFill>
                <a:srgbClr val="0060A8"/>
              </a:solidFill>
            </a:endParaRPr>
          </a:p>
        </p:txBody>
      </p:sp>
      <p:sp>
        <p:nvSpPr>
          <p:cNvPr id="8" name="Rectangle 7">
            <a:extLst>
              <a:ext uri="{FF2B5EF4-FFF2-40B4-BE49-F238E27FC236}">
                <a16:creationId xmlns:a16="http://schemas.microsoft.com/office/drawing/2014/main" id="{1FB36784-505A-420F-AE3E-46E45F51B67E}"/>
              </a:ext>
            </a:extLst>
          </p:cNvPr>
          <p:cNvSpPr/>
          <p:nvPr userDrawn="1"/>
        </p:nvSpPr>
        <p:spPr>
          <a:xfrm>
            <a:off x="0" y="5497031"/>
            <a:ext cx="12192000" cy="531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1128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tx1"/>
        </a:solidFill>
        <a:effectLst/>
      </p:bgPr>
    </p:bg>
    <p:spTree>
      <p:nvGrpSpPr>
        <p:cNvPr id="1" name=""/>
        <p:cNvGrpSpPr/>
        <p:nvPr/>
      </p:nvGrpSpPr>
      <p:grpSpPr>
        <a:xfrm>
          <a:off x="0" y="0"/>
          <a:ext cx="0" cy="0"/>
          <a:chOff x="0" y="0"/>
          <a:chExt cx="0" cy="0"/>
        </a:xfrm>
      </p:grpSpPr>
      <p:sp>
        <p:nvSpPr>
          <p:cNvPr id="17" name="Rectangle 16"/>
          <p:cNvSpPr/>
          <p:nvPr userDrawn="1"/>
        </p:nvSpPr>
        <p:spPr bwMode="ltGray">
          <a:xfrm>
            <a:off x="-1" y="0"/>
            <a:ext cx="4284921" cy="6858000"/>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rot="5400000">
            <a:off x="878388" y="3385268"/>
            <a:ext cx="6857999"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203594" y="2504899"/>
            <a:ext cx="3836778" cy="35993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89554206-1146-4CF1-80B7-D7AB08BA7CDF}"/>
              </a:ext>
            </a:extLst>
          </p:cNvPr>
          <p:cNvSpPr>
            <a:spLocks noGrp="1"/>
          </p:cNvSpPr>
          <p:nvPr>
            <p:ph type="title" hasCustomPrompt="1"/>
          </p:nvPr>
        </p:nvSpPr>
        <p:spPr>
          <a:xfrm>
            <a:off x="227600" y="418329"/>
            <a:ext cx="3812772" cy="1876815"/>
          </a:xfrm>
        </p:spPr>
        <p:txBody>
          <a:bodyPr>
            <a:normAutofit/>
          </a:bodyPr>
          <a:lstStyle>
            <a:lvl1pPr>
              <a:defRPr sz="3600" b="0"/>
            </a:lvl1pPr>
          </a:lstStyle>
          <a:p>
            <a:br>
              <a:rPr lang="en-US" dirty="0"/>
            </a:br>
            <a:endParaRPr lang="en-US" dirty="0"/>
          </a:p>
        </p:txBody>
      </p:sp>
      <p:sp>
        <p:nvSpPr>
          <p:cNvPr id="9" name="Rectangle 8">
            <a:extLst>
              <a:ext uri="{FF2B5EF4-FFF2-40B4-BE49-F238E27FC236}">
                <a16:creationId xmlns:a16="http://schemas.microsoft.com/office/drawing/2014/main" id="{3D802DBE-64AD-4E58-BD53-43FD177C33FC}"/>
              </a:ext>
            </a:extLst>
          </p:cNvPr>
          <p:cNvSpPr/>
          <p:nvPr userDrawn="1"/>
        </p:nvSpPr>
        <p:spPr>
          <a:xfrm rot="5400000">
            <a:off x="978355" y="3406140"/>
            <a:ext cx="6858000"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5694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normAutofit/>
          </a:bodyPr>
          <a:lstStyle>
            <a:lvl1pPr>
              <a:defRPr sz="4000" b="1"/>
            </a:lvl1pPr>
          </a:lstStyle>
          <a:p>
            <a:r>
              <a:rPr lang="en-US" dirty="0"/>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2DE42F4-6EEF-4EF7-8ED4-2208F0F89A08}" type="datetimeFigureOut">
              <a:rPr lang="en-US" dirty="0"/>
              <a:t>10/27/2020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69137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lstStyle/>
          <a:p>
            <a:r>
              <a:rPr lang="en-US" dirty="0"/>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2DE42F4-6EEF-4EF7-8ED4-2208F0F89A08}" type="datetimeFigureOut">
              <a:rPr lang="en-US" dirty="0"/>
              <a:t>10/27/2020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136282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1" y="609600"/>
            <a:ext cx="10437812" cy="1368198"/>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10/27/2020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37376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10/27/2020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10/27/2020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16645" y="2883606"/>
            <a:ext cx="5958709" cy="1090788"/>
          </a:xfrm>
        </p:spPr>
        <p:txBody>
          <a:bodyPr anchor="ctr">
            <a:noAutofit/>
          </a:bodyPr>
          <a:lstStyle>
            <a:lvl1pPr algn="ctr">
              <a:defRPr sz="8000"/>
            </a:lvl1pPr>
          </a:lstStyle>
          <a:p>
            <a:r>
              <a:rPr lang="en-US" dirty="0"/>
              <a:t>Questions?</a:t>
            </a:r>
          </a:p>
        </p:txBody>
      </p:sp>
      <p:sp>
        <p:nvSpPr>
          <p:cNvPr id="16" name="Rectangle 15">
            <a:extLst>
              <a:ext uri="{FF2B5EF4-FFF2-40B4-BE49-F238E27FC236}">
                <a16:creationId xmlns:a16="http://schemas.microsoft.com/office/drawing/2014/main" id="{EA17A0E0-528E-4619-8B66-80A2125E748F}"/>
              </a:ext>
            </a:extLst>
          </p:cNvPr>
          <p:cNvSpPr/>
          <p:nvPr userDrawn="1"/>
        </p:nvSpPr>
        <p:spPr>
          <a:xfrm>
            <a:off x="0" y="6032634"/>
            <a:ext cx="12188823"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555D165E-9465-4327-B2C2-AF479087C5F6}"/>
              </a:ext>
            </a:extLst>
          </p:cNvPr>
          <p:cNvSpPr/>
          <p:nvPr userDrawn="1"/>
        </p:nvSpPr>
        <p:spPr>
          <a:xfrm>
            <a:off x="-3177" y="6177515"/>
            <a:ext cx="12192000" cy="531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F23A37B-EABD-4509-AEC7-32726A9699C4}"/>
              </a:ext>
            </a:extLst>
          </p:cNvPr>
          <p:cNvSpPr/>
          <p:nvPr userDrawn="1"/>
        </p:nvSpPr>
        <p:spPr bwMode="ltGray">
          <a:xfrm>
            <a:off x="0" y="6326371"/>
            <a:ext cx="12192000" cy="56434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268341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10/27/2020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10/27/2020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3370743"/>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3370743"/>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10/27/2020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232568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10/27/2020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10/27/2020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10/27/2020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10/27/2020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10/27/2020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7"/>
            <a:ext cx="10437812" cy="1986721"/>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986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10/27/2020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81181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10/27/2020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10/27/2020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10/27/2020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10/27/2020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4893791"/>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489379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10/27/2020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8368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10/27/2020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10/27/2020</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01210-AC8E-4A9E-898E-6351F9FAB7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13EBCD-17DC-4333-96C0-864A9AA9AF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7A4E80-68DE-4F65-999C-529AFA153385}"/>
              </a:ext>
            </a:extLst>
          </p:cNvPr>
          <p:cNvSpPr>
            <a:spLocks noGrp="1"/>
          </p:cNvSpPr>
          <p:nvPr>
            <p:ph type="dt" sz="half" idx="10"/>
          </p:nvPr>
        </p:nvSpPr>
        <p:spPr/>
        <p:txBody>
          <a:bodyPr/>
          <a:lstStyle/>
          <a:p>
            <a:fld id="{3DB3A85E-76BD-4CF8-BA18-5939928CC430}" type="datetimeFigureOut">
              <a:rPr lang="en-US" smtClean="0"/>
              <a:t>10/27/2020</a:t>
            </a:fld>
            <a:endParaRPr lang="en-US"/>
          </a:p>
        </p:txBody>
      </p:sp>
      <p:sp>
        <p:nvSpPr>
          <p:cNvPr id="5" name="Footer Placeholder 4">
            <a:extLst>
              <a:ext uri="{FF2B5EF4-FFF2-40B4-BE49-F238E27FC236}">
                <a16:creationId xmlns:a16="http://schemas.microsoft.com/office/drawing/2014/main" id="{8D7EBEF4-E77A-4AEF-9DE8-952F45A011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3748BB-5850-46DA-8498-1D8539AE71C2}"/>
              </a:ext>
            </a:extLst>
          </p:cNvPr>
          <p:cNvSpPr>
            <a:spLocks noGrp="1"/>
          </p:cNvSpPr>
          <p:nvPr>
            <p:ph type="sldNum" sz="quarter" idx="12"/>
          </p:nvPr>
        </p:nvSpPr>
        <p:spPr/>
        <p:txBody>
          <a:bodyPr/>
          <a:lstStyle/>
          <a:p>
            <a:fld id="{901E6438-E253-40AF-B5CF-556F50B01E59}" type="slidenum">
              <a:rPr lang="en-US" smtClean="0"/>
              <a:t>‹#›</a:t>
            </a:fld>
            <a:endParaRPr lang="en-US"/>
          </a:p>
        </p:txBody>
      </p:sp>
    </p:spTree>
    <p:extLst>
      <p:ext uri="{BB962C8B-B14F-4D97-AF65-F5344CB8AC3E}">
        <p14:creationId xmlns:p14="http://schemas.microsoft.com/office/powerpoint/2010/main" val="27510255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1F5DF-4B72-4B2E-86F4-DFCB3845AF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04205C-A5BD-4DAF-8CC2-B5F45CA1858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1DD6C-00FC-42F4-A802-FA902B7F65D2}"/>
              </a:ext>
            </a:extLst>
          </p:cNvPr>
          <p:cNvSpPr>
            <a:spLocks noGrp="1"/>
          </p:cNvSpPr>
          <p:nvPr>
            <p:ph type="dt" sz="half" idx="10"/>
          </p:nvPr>
        </p:nvSpPr>
        <p:spPr/>
        <p:txBody>
          <a:bodyPr/>
          <a:lstStyle/>
          <a:p>
            <a:fld id="{3DB3A85E-76BD-4CF8-BA18-5939928CC430}" type="datetimeFigureOut">
              <a:rPr lang="en-US" smtClean="0"/>
              <a:t>10/27/2020</a:t>
            </a:fld>
            <a:endParaRPr lang="en-US"/>
          </a:p>
        </p:txBody>
      </p:sp>
      <p:sp>
        <p:nvSpPr>
          <p:cNvPr id="5" name="Footer Placeholder 4">
            <a:extLst>
              <a:ext uri="{FF2B5EF4-FFF2-40B4-BE49-F238E27FC236}">
                <a16:creationId xmlns:a16="http://schemas.microsoft.com/office/drawing/2014/main" id="{64086769-D0FF-4BB6-B99B-C3F3892C44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B61A25-E427-4217-9377-B7C96E7D8395}"/>
              </a:ext>
            </a:extLst>
          </p:cNvPr>
          <p:cNvSpPr>
            <a:spLocks noGrp="1"/>
          </p:cNvSpPr>
          <p:nvPr>
            <p:ph type="sldNum" sz="quarter" idx="12"/>
          </p:nvPr>
        </p:nvSpPr>
        <p:spPr/>
        <p:txBody>
          <a:bodyPr/>
          <a:lstStyle/>
          <a:p>
            <a:fld id="{901E6438-E253-40AF-B5CF-556F50B01E59}" type="slidenum">
              <a:rPr lang="en-US" smtClean="0"/>
              <a:t>‹#›</a:t>
            </a:fld>
            <a:endParaRPr lang="en-US"/>
          </a:p>
        </p:txBody>
      </p:sp>
    </p:spTree>
    <p:extLst>
      <p:ext uri="{BB962C8B-B14F-4D97-AF65-F5344CB8AC3E}">
        <p14:creationId xmlns:p14="http://schemas.microsoft.com/office/powerpoint/2010/main" val="16392455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CD264-281B-4688-9EF9-C27B58AE5C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027F09-4953-4562-8111-108DAC2D4B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7C1FE23-2F49-41B3-84FC-EB6F3643A055}"/>
              </a:ext>
            </a:extLst>
          </p:cNvPr>
          <p:cNvSpPr>
            <a:spLocks noGrp="1"/>
          </p:cNvSpPr>
          <p:nvPr>
            <p:ph type="dt" sz="half" idx="10"/>
          </p:nvPr>
        </p:nvSpPr>
        <p:spPr/>
        <p:txBody>
          <a:bodyPr/>
          <a:lstStyle/>
          <a:p>
            <a:fld id="{3DB3A85E-76BD-4CF8-BA18-5939928CC430}" type="datetimeFigureOut">
              <a:rPr lang="en-US" smtClean="0"/>
              <a:t>10/27/2020</a:t>
            </a:fld>
            <a:endParaRPr lang="en-US"/>
          </a:p>
        </p:txBody>
      </p:sp>
      <p:sp>
        <p:nvSpPr>
          <p:cNvPr id="5" name="Footer Placeholder 4">
            <a:extLst>
              <a:ext uri="{FF2B5EF4-FFF2-40B4-BE49-F238E27FC236}">
                <a16:creationId xmlns:a16="http://schemas.microsoft.com/office/drawing/2014/main" id="{3958629E-2665-43F8-8F96-D4E9331A64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2CDB84-E1B3-4279-924B-048D9E340FB8}"/>
              </a:ext>
            </a:extLst>
          </p:cNvPr>
          <p:cNvSpPr>
            <a:spLocks noGrp="1"/>
          </p:cNvSpPr>
          <p:nvPr>
            <p:ph type="sldNum" sz="quarter" idx="12"/>
          </p:nvPr>
        </p:nvSpPr>
        <p:spPr/>
        <p:txBody>
          <a:bodyPr/>
          <a:lstStyle/>
          <a:p>
            <a:fld id="{901E6438-E253-40AF-B5CF-556F50B01E59}" type="slidenum">
              <a:rPr lang="en-US" smtClean="0"/>
              <a:t>‹#›</a:t>
            </a:fld>
            <a:endParaRPr lang="en-US"/>
          </a:p>
        </p:txBody>
      </p:sp>
    </p:spTree>
    <p:extLst>
      <p:ext uri="{BB962C8B-B14F-4D97-AF65-F5344CB8AC3E}">
        <p14:creationId xmlns:p14="http://schemas.microsoft.com/office/powerpoint/2010/main" val="30028389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8D47E-A120-49AC-88A0-2044836163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0A1A5B-516D-40D6-81AE-B823F4C428F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5893F5-D4A7-4FE2-95E0-E0AEB197897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702AEF-574B-485C-9AAC-CDB4272FE1B5}"/>
              </a:ext>
            </a:extLst>
          </p:cNvPr>
          <p:cNvSpPr>
            <a:spLocks noGrp="1"/>
          </p:cNvSpPr>
          <p:nvPr>
            <p:ph type="dt" sz="half" idx="10"/>
          </p:nvPr>
        </p:nvSpPr>
        <p:spPr/>
        <p:txBody>
          <a:bodyPr/>
          <a:lstStyle/>
          <a:p>
            <a:fld id="{3DB3A85E-76BD-4CF8-BA18-5939928CC430}" type="datetimeFigureOut">
              <a:rPr lang="en-US" smtClean="0"/>
              <a:t>10/27/2020</a:t>
            </a:fld>
            <a:endParaRPr lang="en-US"/>
          </a:p>
        </p:txBody>
      </p:sp>
      <p:sp>
        <p:nvSpPr>
          <p:cNvPr id="6" name="Footer Placeholder 5">
            <a:extLst>
              <a:ext uri="{FF2B5EF4-FFF2-40B4-BE49-F238E27FC236}">
                <a16:creationId xmlns:a16="http://schemas.microsoft.com/office/drawing/2014/main" id="{76DA71C0-9E51-4610-B154-ACD5D3294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C1B814-8B0F-436E-9E2D-46434E03CC02}"/>
              </a:ext>
            </a:extLst>
          </p:cNvPr>
          <p:cNvSpPr>
            <a:spLocks noGrp="1"/>
          </p:cNvSpPr>
          <p:nvPr>
            <p:ph type="sldNum" sz="quarter" idx="12"/>
          </p:nvPr>
        </p:nvSpPr>
        <p:spPr/>
        <p:txBody>
          <a:bodyPr/>
          <a:lstStyle/>
          <a:p>
            <a:fld id="{901E6438-E253-40AF-B5CF-556F50B01E59}" type="slidenum">
              <a:rPr lang="en-US" smtClean="0"/>
              <a:t>‹#›</a:t>
            </a:fld>
            <a:endParaRPr lang="en-US"/>
          </a:p>
        </p:txBody>
      </p:sp>
    </p:spTree>
    <p:extLst>
      <p:ext uri="{BB962C8B-B14F-4D97-AF65-F5344CB8AC3E}">
        <p14:creationId xmlns:p14="http://schemas.microsoft.com/office/powerpoint/2010/main" val="28842469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9A6AC-9F8A-4971-9CFD-4753906431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2450C8-5A9A-4E29-87DA-136FB49419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79E0BE5-9C2E-4987-BB0B-C776FCD89BD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878069-8384-475C-B17F-7CEAB2BE7B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A183C1E-ED1A-41B0-AFEC-6EA8CFD3217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4DEFC6-4951-46C7-BBAE-356473DEA221}"/>
              </a:ext>
            </a:extLst>
          </p:cNvPr>
          <p:cNvSpPr>
            <a:spLocks noGrp="1"/>
          </p:cNvSpPr>
          <p:nvPr>
            <p:ph type="dt" sz="half" idx="10"/>
          </p:nvPr>
        </p:nvSpPr>
        <p:spPr/>
        <p:txBody>
          <a:bodyPr/>
          <a:lstStyle/>
          <a:p>
            <a:fld id="{3DB3A85E-76BD-4CF8-BA18-5939928CC430}" type="datetimeFigureOut">
              <a:rPr lang="en-US" smtClean="0"/>
              <a:t>10/27/2020</a:t>
            </a:fld>
            <a:endParaRPr lang="en-US"/>
          </a:p>
        </p:txBody>
      </p:sp>
      <p:sp>
        <p:nvSpPr>
          <p:cNvPr id="8" name="Footer Placeholder 7">
            <a:extLst>
              <a:ext uri="{FF2B5EF4-FFF2-40B4-BE49-F238E27FC236}">
                <a16:creationId xmlns:a16="http://schemas.microsoft.com/office/drawing/2014/main" id="{75F26667-0438-4E0F-A9C2-D984589633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FA040A-3E5B-4726-90E9-C47FB7F469BC}"/>
              </a:ext>
            </a:extLst>
          </p:cNvPr>
          <p:cNvSpPr>
            <a:spLocks noGrp="1"/>
          </p:cNvSpPr>
          <p:nvPr>
            <p:ph type="sldNum" sz="quarter" idx="12"/>
          </p:nvPr>
        </p:nvSpPr>
        <p:spPr/>
        <p:txBody>
          <a:bodyPr/>
          <a:lstStyle/>
          <a:p>
            <a:fld id="{901E6438-E253-40AF-B5CF-556F50B01E59}" type="slidenum">
              <a:rPr lang="en-US" smtClean="0"/>
              <a:t>‹#›</a:t>
            </a:fld>
            <a:endParaRPr lang="en-US"/>
          </a:p>
        </p:txBody>
      </p:sp>
    </p:spTree>
    <p:extLst>
      <p:ext uri="{BB962C8B-B14F-4D97-AF65-F5344CB8AC3E}">
        <p14:creationId xmlns:p14="http://schemas.microsoft.com/office/powerpoint/2010/main" val="33667474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4D851-E9DF-4539-BF2C-2B4C4B8556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CA8483-77FE-4E67-87F0-FBCD3233E6D5}"/>
              </a:ext>
            </a:extLst>
          </p:cNvPr>
          <p:cNvSpPr>
            <a:spLocks noGrp="1"/>
          </p:cNvSpPr>
          <p:nvPr>
            <p:ph type="dt" sz="half" idx="10"/>
          </p:nvPr>
        </p:nvSpPr>
        <p:spPr/>
        <p:txBody>
          <a:bodyPr/>
          <a:lstStyle/>
          <a:p>
            <a:fld id="{3DB3A85E-76BD-4CF8-BA18-5939928CC430}" type="datetimeFigureOut">
              <a:rPr lang="en-US" smtClean="0"/>
              <a:t>10/27/2020</a:t>
            </a:fld>
            <a:endParaRPr lang="en-US"/>
          </a:p>
        </p:txBody>
      </p:sp>
      <p:sp>
        <p:nvSpPr>
          <p:cNvPr id="4" name="Footer Placeholder 3">
            <a:extLst>
              <a:ext uri="{FF2B5EF4-FFF2-40B4-BE49-F238E27FC236}">
                <a16:creationId xmlns:a16="http://schemas.microsoft.com/office/drawing/2014/main" id="{62F144F1-D019-4811-9D1D-6B71C5EE68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D001A2-E2A5-4B99-8C2F-3864D0B29931}"/>
              </a:ext>
            </a:extLst>
          </p:cNvPr>
          <p:cNvSpPr>
            <a:spLocks noGrp="1"/>
          </p:cNvSpPr>
          <p:nvPr>
            <p:ph type="sldNum" sz="quarter" idx="12"/>
          </p:nvPr>
        </p:nvSpPr>
        <p:spPr/>
        <p:txBody>
          <a:bodyPr/>
          <a:lstStyle/>
          <a:p>
            <a:fld id="{901E6438-E253-40AF-B5CF-556F50B01E59}" type="slidenum">
              <a:rPr lang="en-US" smtClean="0"/>
              <a:t>‹#›</a:t>
            </a:fld>
            <a:endParaRPr lang="en-US"/>
          </a:p>
        </p:txBody>
      </p:sp>
    </p:spTree>
    <p:extLst>
      <p:ext uri="{BB962C8B-B14F-4D97-AF65-F5344CB8AC3E}">
        <p14:creationId xmlns:p14="http://schemas.microsoft.com/office/powerpoint/2010/main" val="10550273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CA7282-BA9C-44D3-A247-D6888DF5844C}"/>
              </a:ext>
            </a:extLst>
          </p:cNvPr>
          <p:cNvSpPr>
            <a:spLocks noGrp="1"/>
          </p:cNvSpPr>
          <p:nvPr>
            <p:ph type="dt" sz="half" idx="10"/>
          </p:nvPr>
        </p:nvSpPr>
        <p:spPr/>
        <p:txBody>
          <a:bodyPr/>
          <a:lstStyle/>
          <a:p>
            <a:fld id="{3DB3A85E-76BD-4CF8-BA18-5939928CC430}" type="datetimeFigureOut">
              <a:rPr lang="en-US" smtClean="0"/>
              <a:t>10/27/2020</a:t>
            </a:fld>
            <a:endParaRPr lang="en-US"/>
          </a:p>
        </p:txBody>
      </p:sp>
      <p:sp>
        <p:nvSpPr>
          <p:cNvPr id="3" name="Footer Placeholder 2">
            <a:extLst>
              <a:ext uri="{FF2B5EF4-FFF2-40B4-BE49-F238E27FC236}">
                <a16:creationId xmlns:a16="http://schemas.microsoft.com/office/drawing/2014/main" id="{705D6087-1457-4AD5-ABB4-84E3269922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0F35D0-AF1A-4E5B-BAD8-96844AF9B43C}"/>
              </a:ext>
            </a:extLst>
          </p:cNvPr>
          <p:cNvSpPr>
            <a:spLocks noGrp="1"/>
          </p:cNvSpPr>
          <p:nvPr>
            <p:ph type="sldNum" sz="quarter" idx="12"/>
          </p:nvPr>
        </p:nvSpPr>
        <p:spPr/>
        <p:txBody>
          <a:bodyPr/>
          <a:lstStyle/>
          <a:p>
            <a:fld id="{901E6438-E253-40AF-B5CF-556F50B01E59}" type="slidenum">
              <a:rPr lang="en-US" smtClean="0"/>
              <a:t>‹#›</a:t>
            </a:fld>
            <a:endParaRPr lang="en-US"/>
          </a:p>
        </p:txBody>
      </p:sp>
    </p:spTree>
    <p:extLst>
      <p:ext uri="{BB962C8B-B14F-4D97-AF65-F5344CB8AC3E}">
        <p14:creationId xmlns:p14="http://schemas.microsoft.com/office/powerpoint/2010/main" val="22603724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FEC33-CAC4-425D-8AC5-A02A7B3509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2CCF77-253E-441E-BB8B-650738584A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F397F9-1388-4C4A-B672-DDECA1B76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46D69FC-B1A1-4CB4-A648-75ADC7FEA3FF}"/>
              </a:ext>
            </a:extLst>
          </p:cNvPr>
          <p:cNvSpPr>
            <a:spLocks noGrp="1"/>
          </p:cNvSpPr>
          <p:nvPr>
            <p:ph type="dt" sz="half" idx="10"/>
          </p:nvPr>
        </p:nvSpPr>
        <p:spPr/>
        <p:txBody>
          <a:bodyPr/>
          <a:lstStyle/>
          <a:p>
            <a:fld id="{3DB3A85E-76BD-4CF8-BA18-5939928CC430}" type="datetimeFigureOut">
              <a:rPr lang="en-US" smtClean="0"/>
              <a:t>10/27/2020</a:t>
            </a:fld>
            <a:endParaRPr lang="en-US"/>
          </a:p>
        </p:txBody>
      </p:sp>
      <p:sp>
        <p:nvSpPr>
          <p:cNvPr id="6" name="Footer Placeholder 5">
            <a:extLst>
              <a:ext uri="{FF2B5EF4-FFF2-40B4-BE49-F238E27FC236}">
                <a16:creationId xmlns:a16="http://schemas.microsoft.com/office/drawing/2014/main" id="{1D4BD896-8BAA-4DC7-9969-5413B28068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7A43DC-C0A7-4635-98EC-085852FA333D}"/>
              </a:ext>
            </a:extLst>
          </p:cNvPr>
          <p:cNvSpPr>
            <a:spLocks noGrp="1"/>
          </p:cNvSpPr>
          <p:nvPr>
            <p:ph type="sldNum" sz="quarter" idx="12"/>
          </p:nvPr>
        </p:nvSpPr>
        <p:spPr/>
        <p:txBody>
          <a:bodyPr/>
          <a:lstStyle/>
          <a:p>
            <a:fld id="{901E6438-E253-40AF-B5CF-556F50B01E59}" type="slidenum">
              <a:rPr lang="en-US" smtClean="0"/>
              <a:t>‹#›</a:t>
            </a:fld>
            <a:endParaRPr lang="en-US"/>
          </a:p>
        </p:txBody>
      </p:sp>
    </p:spTree>
    <p:extLst>
      <p:ext uri="{BB962C8B-B14F-4D97-AF65-F5344CB8AC3E}">
        <p14:creationId xmlns:p14="http://schemas.microsoft.com/office/powerpoint/2010/main" val="1534170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dirty="0"/>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10/27/2020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679683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F2C22-C445-401E-AACB-E6E0754843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DB83A2-F549-4F69-8725-5CCCC2C9D8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C1CC26-DA13-4AD8-A306-4600684A61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C35FAD5-6023-4EAB-8BBA-21CBFF8C41FD}"/>
              </a:ext>
            </a:extLst>
          </p:cNvPr>
          <p:cNvSpPr>
            <a:spLocks noGrp="1"/>
          </p:cNvSpPr>
          <p:nvPr>
            <p:ph type="dt" sz="half" idx="10"/>
          </p:nvPr>
        </p:nvSpPr>
        <p:spPr/>
        <p:txBody>
          <a:bodyPr/>
          <a:lstStyle/>
          <a:p>
            <a:fld id="{3DB3A85E-76BD-4CF8-BA18-5939928CC430}" type="datetimeFigureOut">
              <a:rPr lang="en-US" smtClean="0"/>
              <a:t>10/27/2020</a:t>
            </a:fld>
            <a:endParaRPr lang="en-US"/>
          </a:p>
        </p:txBody>
      </p:sp>
      <p:sp>
        <p:nvSpPr>
          <p:cNvPr id="6" name="Footer Placeholder 5">
            <a:extLst>
              <a:ext uri="{FF2B5EF4-FFF2-40B4-BE49-F238E27FC236}">
                <a16:creationId xmlns:a16="http://schemas.microsoft.com/office/drawing/2014/main" id="{C81A0C25-AAF5-48F2-B5B6-3BD28C4E61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D04106-E73F-4663-AB77-4063EC2DC78B}"/>
              </a:ext>
            </a:extLst>
          </p:cNvPr>
          <p:cNvSpPr>
            <a:spLocks noGrp="1"/>
          </p:cNvSpPr>
          <p:nvPr>
            <p:ph type="sldNum" sz="quarter" idx="12"/>
          </p:nvPr>
        </p:nvSpPr>
        <p:spPr/>
        <p:txBody>
          <a:bodyPr/>
          <a:lstStyle/>
          <a:p>
            <a:fld id="{901E6438-E253-40AF-B5CF-556F50B01E59}" type="slidenum">
              <a:rPr lang="en-US" smtClean="0"/>
              <a:t>‹#›</a:t>
            </a:fld>
            <a:endParaRPr lang="en-US"/>
          </a:p>
        </p:txBody>
      </p:sp>
    </p:spTree>
    <p:extLst>
      <p:ext uri="{BB962C8B-B14F-4D97-AF65-F5344CB8AC3E}">
        <p14:creationId xmlns:p14="http://schemas.microsoft.com/office/powerpoint/2010/main" val="24535796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19802-B1A8-4156-876C-B9C5ED71B6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329354-FFB3-46E3-8FFD-FD112C9E424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79A5F-9018-43CE-B829-3605D270AC4F}"/>
              </a:ext>
            </a:extLst>
          </p:cNvPr>
          <p:cNvSpPr>
            <a:spLocks noGrp="1"/>
          </p:cNvSpPr>
          <p:nvPr>
            <p:ph type="dt" sz="half" idx="10"/>
          </p:nvPr>
        </p:nvSpPr>
        <p:spPr/>
        <p:txBody>
          <a:bodyPr/>
          <a:lstStyle/>
          <a:p>
            <a:fld id="{3DB3A85E-76BD-4CF8-BA18-5939928CC430}" type="datetimeFigureOut">
              <a:rPr lang="en-US" smtClean="0"/>
              <a:t>10/27/2020</a:t>
            </a:fld>
            <a:endParaRPr lang="en-US"/>
          </a:p>
        </p:txBody>
      </p:sp>
      <p:sp>
        <p:nvSpPr>
          <p:cNvPr id="5" name="Footer Placeholder 4">
            <a:extLst>
              <a:ext uri="{FF2B5EF4-FFF2-40B4-BE49-F238E27FC236}">
                <a16:creationId xmlns:a16="http://schemas.microsoft.com/office/drawing/2014/main" id="{57692823-0310-4E04-BF29-1945C0176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66A0B-D4C5-4570-9572-68FE79201434}"/>
              </a:ext>
            </a:extLst>
          </p:cNvPr>
          <p:cNvSpPr>
            <a:spLocks noGrp="1"/>
          </p:cNvSpPr>
          <p:nvPr>
            <p:ph type="sldNum" sz="quarter" idx="12"/>
          </p:nvPr>
        </p:nvSpPr>
        <p:spPr/>
        <p:txBody>
          <a:bodyPr/>
          <a:lstStyle/>
          <a:p>
            <a:fld id="{901E6438-E253-40AF-B5CF-556F50B01E59}" type="slidenum">
              <a:rPr lang="en-US" smtClean="0"/>
              <a:t>‹#›</a:t>
            </a:fld>
            <a:endParaRPr lang="en-US"/>
          </a:p>
        </p:txBody>
      </p:sp>
    </p:spTree>
    <p:extLst>
      <p:ext uri="{BB962C8B-B14F-4D97-AF65-F5344CB8AC3E}">
        <p14:creationId xmlns:p14="http://schemas.microsoft.com/office/powerpoint/2010/main" val="39385423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68790-CE38-4606-8B4D-026CD65D96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78F139-71F6-43A3-9F14-71E5ADEB80E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EFB95-9B65-4386-965C-DB775FE5687B}"/>
              </a:ext>
            </a:extLst>
          </p:cNvPr>
          <p:cNvSpPr>
            <a:spLocks noGrp="1"/>
          </p:cNvSpPr>
          <p:nvPr>
            <p:ph type="dt" sz="half" idx="10"/>
          </p:nvPr>
        </p:nvSpPr>
        <p:spPr/>
        <p:txBody>
          <a:bodyPr/>
          <a:lstStyle/>
          <a:p>
            <a:fld id="{3DB3A85E-76BD-4CF8-BA18-5939928CC430}" type="datetimeFigureOut">
              <a:rPr lang="en-US" smtClean="0"/>
              <a:t>10/27/2020</a:t>
            </a:fld>
            <a:endParaRPr lang="en-US"/>
          </a:p>
        </p:txBody>
      </p:sp>
      <p:sp>
        <p:nvSpPr>
          <p:cNvPr id="5" name="Footer Placeholder 4">
            <a:extLst>
              <a:ext uri="{FF2B5EF4-FFF2-40B4-BE49-F238E27FC236}">
                <a16:creationId xmlns:a16="http://schemas.microsoft.com/office/drawing/2014/main" id="{E6A42485-4F05-4830-A898-60EF69CBC4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26C48A-AB5F-479A-B065-56EB50F29BC9}"/>
              </a:ext>
            </a:extLst>
          </p:cNvPr>
          <p:cNvSpPr>
            <a:spLocks noGrp="1"/>
          </p:cNvSpPr>
          <p:nvPr>
            <p:ph type="sldNum" sz="quarter" idx="12"/>
          </p:nvPr>
        </p:nvSpPr>
        <p:spPr/>
        <p:txBody>
          <a:bodyPr/>
          <a:lstStyle/>
          <a:p>
            <a:fld id="{901E6438-E253-40AF-B5CF-556F50B01E59}" type="slidenum">
              <a:rPr lang="en-US" smtClean="0"/>
              <a:t>‹#›</a:t>
            </a:fld>
            <a:endParaRPr lang="en-US"/>
          </a:p>
        </p:txBody>
      </p:sp>
    </p:spTree>
    <p:extLst>
      <p:ext uri="{BB962C8B-B14F-4D97-AF65-F5344CB8AC3E}">
        <p14:creationId xmlns:p14="http://schemas.microsoft.com/office/powerpoint/2010/main" val="683639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49"/>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43"/>
            <a:ext cx="1602997" cy="144270"/>
          </a:xfrm>
          <a:prstGeom prst="rect">
            <a:avLst/>
          </a:prstGeom>
        </p:spPr>
      </p:pic>
      <p:sp>
        <p:nvSpPr>
          <p:cNvPr id="8" name="Rectangle 7"/>
          <p:cNvSpPr/>
          <p:nvPr/>
        </p:nvSpPr>
        <p:spPr bwMode="ltGray">
          <a:xfrm>
            <a:off x="0" y="148909"/>
            <a:ext cx="10437812" cy="1368198"/>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148909"/>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292537"/>
            <a:ext cx="9613861" cy="1080938"/>
          </a:xfrm>
        </p:spPr>
        <p:txBody>
          <a:bodyPr/>
          <a:lstStyle/>
          <a:p>
            <a:r>
              <a:rPr lang="en-US" dirty="0"/>
              <a:t>Click to edit Master title style</a:t>
            </a:r>
          </a:p>
        </p:txBody>
      </p:sp>
      <p:sp>
        <p:nvSpPr>
          <p:cNvPr id="5" name="Slide Number Placeholder 4"/>
          <p:cNvSpPr>
            <a:spLocks noGrp="1"/>
          </p:cNvSpPr>
          <p:nvPr>
            <p:ph type="sldNum" sz="quarter" idx="12"/>
          </p:nvPr>
        </p:nvSpPr>
        <p:spPr>
          <a:xfrm>
            <a:off x="10810248" y="284332"/>
            <a:ext cx="1154151" cy="1090789"/>
          </a:xfrm>
        </p:spPr>
        <p:txBody>
          <a:bodyPr/>
          <a:lstStyle/>
          <a:p>
            <a:fld id="{6D22F896-40B5-4ADD-8801-0D06FADFA095}" type="slidenum">
              <a:rPr lang="en-US" dirty="0"/>
              <a:t>‹#›</a:t>
            </a:fld>
            <a:endParaRPr lang="en-US" dirty="0"/>
          </a:p>
        </p:txBody>
      </p:sp>
      <p:sp>
        <p:nvSpPr>
          <p:cNvPr id="11" name="Content Placeholder 2">
            <a:extLst>
              <a:ext uri="{FF2B5EF4-FFF2-40B4-BE49-F238E27FC236}">
                <a16:creationId xmlns:a16="http://schemas.microsoft.com/office/drawing/2014/main" id="{E52913DF-716E-438F-82EF-467CE2130118}"/>
              </a:ext>
            </a:extLst>
          </p:cNvPr>
          <p:cNvSpPr>
            <a:spLocks noGrp="1"/>
          </p:cNvSpPr>
          <p:nvPr>
            <p:ph idx="1"/>
          </p:nvPr>
        </p:nvSpPr>
        <p:spPr>
          <a:xfrm>
            <a:off x="617499" y="1770191"/>
            <a:ext cx="9613861" cy="35993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normAutofit/>
          </a:bodyPr>
          <a:lstStyle>
            <a:lvl1pPr>
              <a:defRPr sz="4000" b="1"/>
            </a:lvl1pPr>
          </a:lstStyle>
          <a:p>
            <a:r>
              <a:rPr lang="en-US" dirty="0"/>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04078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8" name="Rectangle 17"/>
          <p:cNvSpPr/>
          <p:nvPr/>
        </p:nvSpPr>
        <p:spPr>
          <a:xfrm>
            <a:off x="10585827" y="148920"/>
            <a:ext cx="1602997" cy="1368198"/>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normAutofit/>
          </a:bodyPr>
          <a:lstStyle>
            <a:lvl1pPr>
              <a:defRPr sz="4000" b="1"/>
            </a:lvl1pPr>
          </a:lstStyle>
          <a:p>
            <a:r>
              <a:rPr lang="en-US" dirty="0"/>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4917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tx1"/>
        </a:solidFill>
        <a:effectLst/>
      </p:bgPr>
    </p:bg>
    <p:spTree>
      <p:nvGrpSpPr>
        <p:cNvPr id="1" name=""/>
        <p:cNvGrpSpPr/>
        <p:nvPr/>
      </p:nvGrpSpPr>
      <p:grpSpPr>
        <a:xfrm>
          <a:off x="0" y="0"/>
          <a:ext cx="0" cy="0"/>
          <a:chOff x="0" y="0"/>
          <a:chExt cx="0" cy="0"/>
        </a:xfrm>
      </p:grpSpPr>
      <p:sp>
        <p:nvSpPr>
          <p:cNvPr id="17" name="Rectangle 16"/>
          <p:cNvSpPr/>
          <p:nvPr userDrawn="1"/>
        </p:nvSpPr>
        <p:spPr bwMode="ltGray">
          <a:xfrm>
            <a:off x="0" y="5431074"/>
            <a:ext cx="12192000" cy="1426926"/>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8" name="Rectangle 17"/>
          <p:cNvSpPr/>
          <p:nvPr/>
        </p:nvSpPr>
        <p:spPr>
          <a:xfrm>
            <a:off x="-7457" y="5364179"/>
            <a:ext cx="12252960"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617498" y="443247"/>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dirty="0"/>
          </a:p>
        </p:txBody>
      </p:sp>
      <p:sp>
        <p:nvSpPr>
          <p:cNvPr id="11" name="Title 1">
            <a:extLst>
              <a:ext uri="{FF2B5EF4-FFF2-40B4-BE49-F238E27FC236}">
                <a16:creationId xmlns:a16="http://schemas.microsoft.com/office/drawing/2014/main" id="{A857CE49-A045-461D-9ECD-19935FEF09ED}"/>
              </a:ext>
            </a:extLst>
          </p:cNvPr>
          <p:cNvSpPr txBox="1">
            <a:spLocks/>
          </p:cNvSpPr>
          <p:nvPr userDrawn="1"/>
        </p:nvSpPr>
        <p:spPr>
          <a:xfrm>
            <a:off x="311398" y="5394594"/>
            <a:ext cx="9613861" cy="14634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endParaRPr lang="en-US" sz="2000" dirty="0"/>
          </a:p>
        </p:txBody>
      </p:sp>
      <p:sp>
        <p:nvSpPr>
          <p:cNvPr id="12" name="Title 1">
            <a:extLst>
              <a:ext uri="{FF2B5EF4-FFF2-40B4-BE49-F238E27FC236}">
                <a16:creationId xmlns:a16="http://schemas.microsoft.com/office/drawing/2014/main" id="{B5B84EDB-95B2-45CC-B507-2F55CD31B8EA}"/>
              </a:ext>
            </a:extLst>
          </p:cNvPr>
          <p:cNvSpPr txBox="1">
            <a:spLocks/>
          </p:cNvSpPr>
          <p:nvPr userDrawn="1"/>
        </p:nvSpPr>
        <p:spPr>
          <a:xfrm>
            <a:off x="311398" y="4715124"/>
            <a:ext cx="9613861" cy="6794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600" dirty="0">
              <a:solidFill>
                <a:srgbClr val="0060A8"/>
              </a:solidFill>
            </a:endParaRPr>
          </a:p>
        </p:txBody>
      </p:sp>
    </p:spTree>
    <p:extLst>
      <p:ext uri="{BB962C8B-B14F-4D97-AF65-F5344CB8AC3E}">
        <p14:creationId xmlns:p14="http://schemas.microsoft.com/office/powerpoint/2010/main" val="1585287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tx1"/>
        </a:solidFill>
        <a:effectLst/>
      </p:bgPr>
    </p:bg>
    <p:spTree>
      <p:nvGrpSpPr>
        <p:cNvPr id="1" name=""/>
        <p:cNvGrpSpPr/>
        <p:nvPr/>
      </p:nvGrpSpPr>
      <p:grpSpPr>
        <a:xfrm>
          <a:off x="0" y="0"/>
          <a:ext cx="0" cy="0"/>
          <a:chOff x="0" y="0"/>
          <a:chExt cx="0" cy="0"/>
        </a:xfrm>
      </p:grpSpPr>
      <p:sp>
        <p:nvSpPr>
          <p:cNvPr id="17" name="Rectangle 16"/>
          <p:cNvSpPr/>
          <p:nvPr userDrawn="1"/>
        </p:nvSpPr>
        <p:spPr bwMode="ltGray">
          <a:xfrm>
            <a:off x="0" y="5431074"/>
            <a:ext cx="12192000" cy="1426926"/>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8" name="Rectangle 17"/>
          <p:cNvSpPr/>
          <p:nvPr/>
        </p:nvSpPr>
        <p:spPr>
          <a:xfrm>
            <a:off x="3177" y="5352150"/>
            <a:ext cx="12188823"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617498" y="443247"/>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dirty="0"/>
          </a:p>
        </p:txBody>
      </p:sp>
      <p:sp>
        <p:nvSpPr>
          <p:cNvPr id="11" name="Title 1">
            <a:extLst>
              <a:ext uri="{FF2B5EF4-FFF2-40B4-BE49-F238E27FC236}">
                <a16:creationId xmlns:a16="http://schemas.microsoft.com/office/drawing/2014/main" id="{A857CE49-A045-461D-9ECD-19935FEF09ED}"/>
              </a:ext>
            </a:extLst>
          </p:cNvPr>
          <p:cNvSpPr txBox="1">
            <a:spLocks/>
          </p:cNvSpPr>
          <p:nvPr userDrawn="1"/>
        </p:nvSpPr>
        <p:spPr>
          <a:xfrm>
            <a:off x="311398" y="5394594"/>
            <a:ext cx="9613861" cy="14634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endParaRPr lang="en-US" sz="2000" dirty="0"/>
          </a:p>
        </p:txBody>
      </p:sp>
      <p:sp>
        <p:nvSpPr>
          <p:cNvPr id="12" name="Title 1">
            <a:extLst>
              <a:ext uri="{FF2B5EF4-FFF2-40B4-BE49-F238E27FC236}">
                <a16:creationId xmlns:a16="http://schemas.microsoft.com/office/drawing/2014/main" id="{B5B84EDB-95B2-45CC-B507-2F55CD31B8EA}"/>
              </a:ext>
            </a:extLst>
          </p:cNvPr>
          <p:cNvSpPr txBox="1">
            <a:spLocks/>
          </p:cNvSpPr>
          <p:nvPr userDrawn="1"/>
        </p:nvSpPr>
        <p:spPr>
          <a:xfrm>
            <a:off x="311398" y="4715124"/>
            <a:ext cx="9613861" cy="6794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600" dirty="0">
              <a:solidFill>
                <a:srgbClr val="0060A8"/>
              </a:solidFill>
            </a:endParaRPr>
          </a:p>
        </p:txBody>
      </p:sp>
      <p:sp>
        <p:nvSpPr>
          <p:cNvPr id="8" name="Rectangle 7">
            <a:extLst>
              <a:ext uri="{FF2B5EF4-FFF2-40B4-BE49-F238E27FC236}">
                <a16:creationId xmlns:a16="http://schemas.microsoft.com/office/drawing/2014/main" id="{1FB36784-505A-420F-AE3E-46E45F51B67E}"/>
              </a:ext>
            </a:extLst>
          </p:cNvPr>
          <p:cNvSpPr/>
          <p:nvPr userDrawn="1"/>
        </p:nvSpPr>
        <p:spPr>
          <a:xfrm>
            <a:off x="0" y="5497031"/>
            <a:ext cx="12192000" cy="531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8328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50000">
              <a:srgbClr val="0070C0"/>
            </a:gs>
            <a:gs pos="100000">
              <a:srgbClr val="0070C0"/>
            </a:gs>
          </a:gsLst>
          <a:lin ang="2520000" scaled="0"/>
          <a:tileRect/>
        </a:gra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3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10/27/2020</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94" r:id="rId2"/>
    <p:sldLayoutId id="2147483695" r:id="rId3"/>
    <p:sldLayoutId id="2147483681" r:id="rId4"/>
    <p:sldLayoutId id="2147483654" r:id="rId5"/>
    <p:sldLayoutId id="2147483685" r:id="rId6"/>
    <p:sldLayoutId id="2147483687" r:id="rId7"/>
    <p:sldLayoutId id="2147483688" r:id="rId8"/>
    <p:sldLayoutId id="2147483690" r:id="rId9"/>
    <p:sldLayoutId id="2147483692" r:id="rId10"/>
    <p:sldLayoutId id="2147483689" r:id="rId11"/>
    <p:sldLayoutId id="2147483686" r:id="rId12"/>
    <p:sldLayoutId id="2147483684" r:id="rId13"/>
    <p:sldLayoutId id="2147483682" r:id="rId14"/>
    <p:sldLayoutId id="2147483650" r:id="rId15"/>
    <p:sldLayoutId id="2147483651" r:id="rId16"/>
    <p:sldLayoutId id="2147483691" r:id="rId17"/>
    <p:sldLayoutId id="2147483652" r:id="rId18"/>
    <p:sldLayoutId id="2147483653" r:id="rId19"/>
    <p:sldLayoutId id="2147483655" r:id="rId20"/>
    <p:sldLayoutId id="2147483656" r:id="rId21"/>
    <p:sldLayoutId id="2147483657" r:id="rId22"/>
    <p:sldLayoutId id="2147483660" r:id="rId23"/>
    <p:sldLayoutId id="2147483661" r:id="rId24"/>
    <p:sldLayoutId id="2147483693" r:id="rId25"/>
    <p:sldLayoutId id="2147483666" r:id="rId26"/>
    <p:sldLayoutId id="2147483663" r:id="rId27"/>
    <p:sldLayoutId id="2147483667" r:id="rId28"/>
    <p:sldLayoutId id="2147483668" r:id="rId29"/>
    <p:sldLayoutId id="2147483658" r:id="rId30"/>
    <p:sldLayoutId id="2147483659" r:id="rId31"/>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DCD269-E88E-42CD-8C44-DF8F8CA3E3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E1E23E-426F-4FD0-8F28-5F6C22E800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48A0DE-8C71-4F8F-A088-052763198A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B3A85E-76BD-4CF8-BA18-5939928CC430}" type="datetimeFigureOut">
              <a:rPr lang="en-US" smtClean="0"/>
              <a:t>10/27/2020</a:t>
            </a:fld>
            <a:endParaRPr lang="en-US"/>
          </a:p>
        </p:txBody>
      </p:sp>
      <p:sp>
        <p:nvSpPr>
          <p:cNvPr id="5" name="Footer Placeholder 4">
            <a:extLst>
              <a:ext uri="{FF2B5EF4-FFF2-40B4-BE49-F238E27FC236}">
                <a16:creationId xmlns:a16="http://schemas.microsoft.com/office/drawing/2014/main" id="{C2B7FF9A-AFD5-4BDC-8E94-AFD7BCA77A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8CC41E-4740-439F-9D26-FC8970DE2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1E6438-E253-40AF-B5CF-556F50B01E59}" type="slidenum">
              <a:rPr lang="en-US" smtClean="0"/>
              <a:t>‹#›</a:t>
            </a:fld>
            <a:endParaRPr lang="en-US"/>
          </a:p>
        </p:txBody>
      </p:sp>
    </p:spTree>
    <p:extLst>
      <p:ext uri="{BB962C8B-B14F-4D97-AF65-F5344CB8AC3E}">
        <p14:creationId xmlns:p14="http://schemas.microsoft.com/office/powerpoint/2010/main" val="387270043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www.cancer.org/cancer/cancer-causes/infectious-agents/hpv/hpv-and-cancer-info.html" TargetMode="External"/><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s://www.cdc.gov/vaccines/imz-managers/coverage/teenvaxview/data-reports/hpv/dashboard/2019.html"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hyperlink" Target="https://www.cdc.gov/flu/fluvaxview/reportshtml/reporti1920/reportii/index.html"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hyperlink" Target="https://www.cdc.gov/mmwr/volumes/69/wr/mm6919e2.ht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news.mit.edu/2018/study-twitter-false-news-travels-faster-true-stories-0308"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facebook.com/watch/?v=278254219537873" TargetMode="Externa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hyperlink" Target="https://stronger.org/spot-misinformation"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hyperlink" Target="http://www.immunizekansascoalition.org/trainingmodules"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hyperlink" Target="http://www.immunizekansascoalition.org/schools.asp"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52.png"/><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hyperlink" Target="http://www.immunizesiouxfalls.com/" TargetMode="External"/><Relationship Id="rId7" Type="http://schemas.openxmlformats.org/officeDocument/2006/relationships/hyperlink" Target="http://www.health.nd.gov/immunize"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hyperlink" Target="mailto:izcoalition.sf@gmail.com"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1E0F7D-EBF2-4EC2-9518-30D325EDDFFB}"/>
              </a:ext>
            </a:extLst>
          </p:cNvPr>
          <p:cNvSpPr/>
          <p:nvPr/>
        </p:nvSpPr>
        <p:spPr>
          <a:xfrm>
            <a:off x="9113044" y="4442908"/>
            <a:ext cx="3078956" cy="1732201"/>
          </a:xfrm>
          <a:prstGeom prst="rect">
            <a:avLst/>
          </a:prstGeom>
          <a:solidFill>
            <a:schemeClr val="tx1"/>
          </a:solidFill>
          <a:ln>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203ECC-73B5-4F65-AB41-ED3625C72AF5}"/>
              </a:ext>
            </a:extLst>
          </p:cNvPr>
          <p:cNvSpPr>
            <a:spLocks noGrp="1"/>
          </p:cNvSpPr>
          <p:nvPr>
            <p:ph type="ctrTitle"/>
          </p:nvPr>
        </p:nvSpPr>
        <p:spPr>
          <a:xfrm>
            <a:off x="575620" y="2742465"/>
            <a:ext cx="8144134" cy="1373070"/>
          </a:xfrm>
        </p:spPr>
        <p:txBody>
          <a:bodyPr anchor="ctr"/>
          <a:lstStyle/>
          <a:p>
            <a:r>
              <a:rPr lang="en-US" sz="5000" dirty="0"/>
              <a:t>When Education is </a:t>
            </a:r>
            <a:br>
              <a:rPr lang="en-US" sz="5000" dirty="0"/>
            </a:br>
            <a:r>
              <a:rPr lang="en-US" sz="5000" dirty="0"/>
              <a:t>Not Enough</a:t>
            </a:r>
          </a:p>
        </p:txBody>
      </p:sp>
      <p:sp>
        <p:nvSpPr>
          <p:cNvPr id="3" name="Subtitle 2">
            <a:extLst>
              <a:ext uri="{FF2B5EF4-FFF2-40B4-BE49-F238E27FC236}">
                <a16:creationId xmlns:a16="http://schemas.microsoft.com/office/drawing/2014/main" id="{39480898-407F-4325-8740-7480D3D87028}"/>
              </a:ext>
            </a:extLst>
          </p:cNvPr>
          <p:cNvSpPr>
            <a:spLocks noGrp="1"/>
          </p:cNvSpPr>
          <p:nvPr>
            <p:ph type="subTitle" idx="1"/>
          </p:nvPr>
        </p:nvSpPr>
        <p:spPr>
          <a:xfrm>
            <a:off x="680322" y="4442908"/>
            <a:ext cx="8144134" cy="2193866"/>
          </a:xfrm>
        </p:spPr>
        <p:txBody>
          <a:bodyPr>
            <a:noAutofit/>
          </a:bodyPr>
          <a:lstStyle/>
          <a:p>
            <a:r>
              <a:rPr lang="en-US" cap="small" dirty="0"/>
              <a:t>Diane Nielson, Family and Consumer Sciences Agent in Atchison County</a:t>
            </a:r>
          </a:p>
          <a:p>
            <a:r>
              <a:rPr lang="en-US" cap="small" dirty="0"/>
              <a:t>Cindy Olson-Burgess, IKC Treasurer</a:t>
            </a:r>
          </a:p>
          <a:p>
            <a:r>
              <a:rPr lang="en-US" cap="small" dirty="0"/>
              <a:t>Emily Bailey, IKC Staff</a:t>
            </a:r>
          </a:p>
          <a:p>
            <a:r>
              <a:rPr lang="en-US" cap="small" dirty="0"/>
              <a:t>Connie </a:t>
            </a:r>
            <a:r>
              <a:rPr lang="en-US" cap="small" dirty="0" err="1"/>
              <a:t>Satzler</a:t>
            </a:r>
            <a:r>
              <a:rPr lang="en-US" cap="small" dirty="0"/>
              <a:t>, IKC Staff</a:t>
            </a:r>
          </a:p>
          <a:p>
            <a:br>
              <a:rPr lang="en-US" cap="small" dirty="0"/>
            </a:br>
            <a:endParaRPr lang="en-US" cap="small" dirty="0"/>
          </a:p>
          <a:p>
            <a:endParaRPr lang="en-US" dirty="0"/>
          </a:p>
        </p:txBody>
      </p:sp>
      <p:sp>
        <p:nvSpPr>
          <p:cNvPr id="4" name="TextBox 3">
            <a:extLst>
              <a:ext uri="{FF2B5EF4-FFF2-40B4-BE49-F238E27FC236}">
                <a16:creationId xmlns:a16="http://schemas.microsoft.com/office/drawing/2014/main" id="{DA40ADE4-5193-454A-BD58-71043EFEEB57}"/>
              </a:ext>
            </a:extLst>
          </p:cNvPr>
          <p:cNvSpPr txBox="1"/>
          <p:nvPr/>
        </p:nvSpPr>
        <p:spPr>
          <a:xfrm>
            <a:off x="9184532" y="6175109"/>
            <a:ext cx="3007468" cy="461665"/>
          </a:xfrm>
          <a:prstGeom prst="rect">
            <a:avLst/>
          </a:prstGeom>
          <a:noFill/>
        </p:spPr>
        <p:txBody>
          <a:bodyPr wrap="square" rtlCol="0">
            <a:spAutoFit/>
          </a:bodyPr>
          <a:lstStyle/>
          <a:p>
            <a:pPr algn="ctr"/>
            <a:r>
              <a:rPr lang="en-US" sz="2400" dirty="0">
                <a:solidFill>
                  <a:srgbClr val="002060"/>
                </a:solidFill>
                <a:latin typeface="+mj-lt"/>
              </a:rPr>
              <a:t>October 29, 2020</a:t>
            </a:r>
          </a:p>
        </p:txBody>
      </p:sp>
      <p:pic>
        <p:nvPicPr>
          <p:cNvPr id="6" name="Picture 5">
            <a:extLst>
              <a:ext uri="{FF2B5EF4-FFF2-40B4-BE49-F238E27FC236}">
                <a16:creationId xmlns:a16="http://schemas.microsoft.com/office/drawing/2014/main" id="{CC195FD5-D92C-4E8F-907A-EBBFC198D360}"/>
              </a:ext>
            </a:extLst>
          </p:cNvPr>
          <p:cNvPicPr>
            <a:picLocks noChangeAspect="1"/>
          </p:cNvPicPr>
          <p:nvPr/>
        </p:nvPicPr>
        <p:blipFill>
          <a:blip r:embed="rId3"/>
          <a:stretch>
            <a:fillRect/>
          </a:stretch>
        </p:blipFill>
        <p:spPr>
          <a:xfrm>
            <a:off x="9697045" y="2882817"/>
            <a:ext cx="1982441" cy="1092365"/>
          </a:xfrm>
          <a:prstGeom prst="rect">
            <a:avLst/>
          </a:prstGeom>
        </p:spPr>
      </p:pic>
      <p:pic>
        <p:nvPicPr>
          <p:cNvPr id="5" name="Picture 2" descr="Wordmark">
            <a:extLst>
              <a:ext uri="{FF2B5EF4-FFF2-40B4-BE49-F238E27FC236}">
                <a16:creationId xmlns:a16="http://schemas.microsoft.com/office/drawing/2014/main" id="{2E2CFDE5-5852-441E-B8EC-F8E0B89FBC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5911" y="4616667"/>
            <a:ext cx="2264708" cy="1248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491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D5422-B6D3-4CDB-9A11-F651A8E19F32}"/>
              </a:ext>
            </a:extLst>
          </p:cNvPr>
          <p:cNvSpPr>
            <a:spLocks noGrp="1"/>
          </p:cNvSpPr>
          <p:nvPr>
            <p:ph type="ctrTitle"/>
          </p:nvPr>
        </p:nvSpPr>
        <p:spPr>
          <a:xfrm>
            <a:off x="680322" y="3657600"/>
            <a:ext cx="8144134" cy="990687"/>
          </a:xfrm>
        </p:spPr>
        <p:txBody>
          <a:bodyPr/>
          <a:lstStyle/>
          <a:p>
            <a:r>
              <a:rPr lang="en-US" dirty="0"/>
              <a:t>Vaccination Rates</a:t>
            </a:r>
          </a:p>
        </p:txBody>
      </p:sp>
      <p:sp>
        <p:nvSpPr>
          <p:cNvPr id="3" name="Subtitle 2">
            <a:extLst>
              <a:ext uri="{FF2B5EF4-FFF2-40B4-BE49-F238E27FC236}">
                <a16:creationId xmlns:a16="http://schemas.microsoft.com/office/drawing/2014/main" id="{6080FE0D-D736-4B26-8AF5-AB237854C16A}"/>
              </a:ext>
            </a:extLst>
          </p:cNvPr>
          <p:cNvSpPr>
            <a:spLocks noGrp="1"/>
          </p:cNvSpPr>
          <p:nvPr>
            <p:ph type="subTitle" idx="1"/>
          </p:nvPr>
        </p:nvSpPr>
        <p:spPr>
          <a:xfrm>
            <a:off x="680322" y="5181439"/>
            <a:ext cx="8144134" cy="1117687"/>
          </a:xfrm>
        </p:spPr>
        <p:txBody>
          <a:bodyPr/>
          <a:lstStyle/>
          <a:p>
            <a:endParaRPr lang="en-US" dirty="0"/>
          </a:p>
        </p:txBody>
      </p:sp>
    </p:spTree>
    <p:extLst>
      <p:ext uri="{BB962C8B-B14F-4D97-AF65-F5344CB8AC3E}">
        <p14:creationId xmlns:p14="http://schemas.microsoft.com/office/powerpoint/2010/main" val="1662824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06FC9-7A8E-4E94-845B-AAD249473C84}"/>
              </a:ext>
            </a:extLst>
          </p:cNvPr>
          <p:cNvSpPr>
            <a:spLocks noGrp="1"/>
          </p:cNvSpPr>
          <p:nvPr>
            <p:ph type="title"/>
          </p:nvPr>
        </p:nvSpPr>
        <p:spPr/>
        <p:txBody>
          <a:bodyPr>
            <a:normAutofit/>
          </a:bodyPr>
          <a:lstStyle/>
          <a:p>
            <a:r>
              <a:rPr lang="en-US" sz="4000" dirty="0"/>
              <a:t>School-Age 2018-19</a:t>
            </a:r>
          </a:p>
        </p:txBody>
      </p:sp>
      <p:sp>
        <p:nvSpPr>
          <p:cNvPr id="6" name="Content Placeholder 5">
            <a:extLst>
              <a:ext uri="{FF2B5EF4-FFF2-40B4-BE49-F238E27FC236}">
                <a16:creationId xmlns:a16="http://schemas.microsoft.com/office/drawing/2014/main" id="{FF7875A8-5058-40A0-B837-A7355DE15E38}"/>
              </a:ext>
            </a:extLst>
          </p:cNvPr>
          <p:cNvSpPr>
            <a:spLocks noGrp="1"/>
          </p:cNvSpPr>
          <p:nvPr>
            <p:ph idx="1"/>
          </p:nvPr>
        </p:nvSpPr>
        <p:spPr/>
        <p:txBody>
          <a:bodyPr/>
          <a:lstStyle/>
          <a:p>
            <a:endParaRPr lang="en-US" dirty="0"/>
          </a:p>
        </p:txBody>
      </p:sp>
      <p:graphicFrame>
        <p:nvGraphicFramePr>
          <p:cNvPr id="4" name="Table 4">
            <a:extLst>
              <a:ext uri="{FF2B5EF4-FFF2-40B4-BE49-F238E27FC236}">
                <a16:creationId xmlns:a16="http://schemas.microsoft.com/office/drawing/2014/main" id="{DEB735FA-B5FC-4E3A-93BE-37E898DBB82B}"/>
              </a:ext>
            </a:extLst>
          </p:cNvPr>
          <p:cNvGraphicFramePr>
            <a:graphicFrameLocks/>
          </p:cNvGraphicFramePr>
          <p:nvPr>
            <p:extLst>
              <p:ext uri="{D42A27DB-BD31-4B8C-83A1-F6EECF244321}">
                <p14:modId xmlns:p14="http://schemas.microsoft.com/office/powerpoint/2010/main" val="1518511059"/>
              </p:ext>
            </p:extLst>
          </p:nvPr>
        </p:nvGraphicFramePr>
        <p:xfrm>
          <a:off x="863600" y="2068890"/>
          <a:ext cx="10058401" cy="3506410"/>
        </p:xfrm>
        <a:graphic>
          <a:graphicData uri="http://schemas.openxmlformats.org/drawingml/2006/table">
            <a:tbl>
              <a:tblPr firstRow="1" bandRow="1">
                <a:tableStyleId>{5C22544A-7EE6-4342-B048-85BDC9FD1C3A}</a:tableStyleId>
              </a:tblPr>
              <a:tblGrid>
                <a:gridCol w="2336800">
                  <a:extLst>
                    <a:ext uri="{9D8B030D-6E8A-4147-A177-3AD203B41FA5}">
                      <a16:colId xmlns:a16="http://schemas.microsoft.com/office/drawing/2014/main" val="3732630668"/>
                    </a:ext>
                  </a:extLst>
                </a:gridCol>
                <a:gridCol w="1576294">
                  <a:extLst>
                    <a:ext uri="{9D8B030D-6E8A-4147-A177-3AD203B41FA5}">
                      <a16:colId xmlns:a16="http://schemas.microsoft.com/office/drawing/2014/main" val="1672578469"/>
                    </a:ext>
                  </a:extLst>
                </a:gridCol>
                <a:gridCol w="2097741">
                  <a:extLst>
                    <a:ext uri="{9D8B030D-6E8A-4147-A177-3AD203B41FA5}">
                      <a16:colId xmlns:a16="http://schemas.microsoft.com/office/drawing/2014/main" val="2635840084"/>
                    </a:ext>
                  </a:extLst>
                </a:gridCol>
                <a:gridCol w="1559859">
                  <a:extLst>
                    <a:ext uri="{9D8B030D-6E8A-4147-A177-3AD203B41FA5}">
                      <a16:colId xmlns:a16="http://schemas.microsoft.com/office/drawing/2014/main" val="1303521846"/>
                    </a:ext>
                  </a:extLst>
                </a:gridCol>
                <a:gridCol w="2487707">
                  <a:extLst>
                    <a:ext uri="{9D8B030D-6E8A-4147-A177-3AD203B41FA5}">
                      <a16:colId xmlns:a16="http://schemas.microsoft.com/office/drawing/2014/main" val="3391137869"/>
                    </a:ext>
                  </a:extLst>
                </a:gridCol>
              </a:tblGrid>
              <a:tr h="996349">
                <a:tc>
                  <a:txBody>
                    <a:bodyPr/>
                    <a:lstStyle/>
                    <a:p>
                      <a:pPr algn="ctr"/>
                      <a:r>
                        <a:rPr lang="en-US" sz="2400" dirty="0">
                          <a:solidFill>
                            <a:srgbClr val="594203"/>
                          </a:solidFill>
                        </a:rPr>
                        <a:t>State</a:t>
                      </a:r>
                    </a:p>
                  </a:txBody>
                  <a:tcPr anchor="ctr">
                    <a:solidFill>
                      <a:srgbClr val="F6BC1A"/>
                    </a:solidFill>
                  </a:tcPr>
                </a:tc>
                <a:tc>
                  <a:txBody>
                    <a:bodyPr/>
                    <a:lstStyle/>
                    <a:p>
                      <a:pPr algn="ctr"/>
                      <a:r>
                        <a:rPr lang="en-US" sz="2400" dirty="0">
                          <a:solidFill>
                            <a:srgbClr val="594203"/>
                          </a:solidFill>
                        </a:rPr>
                        <a:t>MMR</a:t>
                      </a:r>
                    </a:p>
                  </a:txBody>
                  <a:tcPr anchor="ctr">
                    <a:solidFill>
                      <a:srgbClr val="F6BC1A"/>
                    </a:solidFill>
                  </a:tcPr>
                </a:tc>
                <a:tc>
                  <a:txBody>
                    <a:bodyPr/>
                    <a:lstStyle/>
                    <a:p>
                      <a:pPr algn="ctr"/>
                      <a:r>
                        <a:rPr lang="en-US" sz="2400" dirty="0">
                          <a:solidFill>
                            <a:srgbClr val="594203"/>
                          </a:solidFill>
                        </a:rPr>
                        <a:t>Chickenpox</a:t>
                      </a:r>
                    </a:p>
                  </a:txBody>
                  <a:tcPr anchor="ctr">
                    <a:solidFill>
                      <a:srgbClr val="F6BC1A"/>
                    </a:solidFill>
                  </a:tcPr>
                </a:tc>
                <a:tc>
                  <a:txBody>
                    <a:bodyPr/>
                    <a:lstStyle/>
                    <a:p>
                      <a:pPr algn="ctr"/>
                      <a:r>
                        <a:rPr lang="en-US" sz="2400" dirty="0">
                          <a:solidFill>
                            <a:srgbClr val="594203"/>
                          </a:solidFill>
                        </a:rPr>
                        <a:t>DTaP</a:t>
                      </a:r>
                    </a:p>
                  </a:txBody>
                  <a:tcPr anchor="ctr">
                    <a:solidFill>
                      <a:srgbClr val="F6BC1A"/>
                    </a:solidFill>
                  </a:tcPr>
                </a:tc>
                <a:tc>
                  <a:txBody>
                    <a:bodyPr/>
                    <a:lstStyle/>
                    <a:p>
                      <a:pPr algn="ctr"/>
                      <a:r>
                        <a:rPr lang="en-US" sz="2400" dirty="0">
                          <a:solidFill>
                            <a:srgbClr val="594203"/>
                          </a:solidFill>
                        </a:rPr>
                        <a:t>Healthy People </a:t>
                      </a:r>
                    </a:p>
                    <a:p>
                      <a:pPr algn="ctr"/>
                      <a:r>
                        <a:rPr lang="en-US" sz="2400" dirty="0">
                          <a:solidFill>
                            <a:srgbClr val="594203"/>
                          </a:solidFill>
                        </a:rPr>
                        <a:t>2020 Goal</a:t>
                      </a:r>
                    </a:p>
                  </a:txBody>
                  <a:tcPr anchor="ctr">
                    <a:solidFill>
                      <a:srgbClr val="F6BC1A"/>
                    </a:solidFill>
                  </a:tcPr>
                </a:tc>
                <a:extLst>
                  <a:ext uri="{0D108BD9-81ED-4DB2-BD59-A6C34878D82A}">
                    <a16:rowId xmlns:a16="http://schemas.microsoft.com/office/drawing/2014/main" val="3758348688"/>
                  </a:ext>
                </a:extLst>
              </a:tr>
              <a:tr h="860991">
                <a:tc>
                  <a:txBody>
                    <a:bodyPr/>
                    <a:lstStyle/>
                    <a:p>
                      <a:pPr algn="ctr"/>
                      <a:r>
                        <a:rPr lang="en-US" sz="2400" dirty="0">
                          <a:solidFill>
                            <a:srgbClr val="292929"/>
                          </a:solidFill>
                        </a:rPr>
                        <a:t>North Dakota</a:t>
                      </a:r>
                    </a:p>
                  </a:txBody>
                  <a:tcPr anchor="ctr"/>
                </a:tc>
                <a:tc>
                  <a:txBody>
                    <a:bodyPr/>
                    <a:lstStyle/>
                    <a:p>
                      <a:pPr algn="ctr"/>
                      <a:r>
                        <a:rPr lang="en-US" sz="2400" dirty="0">
                          <a:solidFill>
                            <a:srgbClr val="292929"/>
                          </a:solidFill>
                        </a:rPr>
                        <a:t>93.6%</a:t>
                      </a:r>
                    </a:p>
                  </a:txBody>
                  <a:tcPr anchor="ctr"/>
                </a:tc>
                <a:tc>
                  <a:txBody>
                    <a:bodyPr/>
                    <a:lstStyle/>
                    <a:p>
                      <a:pPr algn="ctr"/>
                      <a:r>
                        <a:rPr lang="en-US" sz="2400" dirty="0">
                          <a:solidFill>
                            <a:srgbClr val="292929"/>
                          </a:solidFill>
                        </a:rPr>
                        <a:t>93.8%</a:t>
                      </a:r>
                    </a:p>
                  </a:txBody>
                  <a:tcPr anchor="ctr"/>
                </a:tc>
                <a:tc>
                  <a:txBody>
                    <a:bodyPr/>
                    <a:lstStyle/>
                    <a:p>
                      <a:pPr algn="ctr"/>
                      <a:r>
                        <a:rPr lang="en-US" sz="2400" dirty="0">
                          <a:solidFill>
                            <a:srgbClr val="292929"/>
                          </a:solidFill>
                        </a:rPr>
                        <a:t>93.6%</a:t>
                      </a:r>
                    </a:p>
                  </a:txBody>
                  <a:tcPr anchor="ctr"/>
                </a:tc>
                <a:tc>
                  <a:txBody>
                    <a:bodyPr/>
                    <a:lstStyle/>
                    <a:p>
                      <a:pPr algn="ctr"/>
                      <a:r>
                        <a:rPr lang="en-US" sz="2400" dirty="0">
                          <a:solidFill>
                            <a:srgbClr val="292929"/>
                          </a:solidFill>
                        </a:rPr>
                        <a:t>95%</a:t>
                      </a:r>
                    </a:p>
                  </a:txBody>
                  <a:tcPr anchor="ctr"/>
                </a:tc>
                <a:extLst>
                  <a:ext uri="{0D108BD9-81ED-4DB2-BD59-A6C34878D82A}">
                    <a16:rowId xmlns:a16="http://schemas.microsoft.com/office/drawing/2014/main" val="1725514242"/>
                  </a:ext>
                </a:extLst>
              </a:tr>
              <a:tr h="860991">
                <a:tc>
                  <a:txBody>
                    <a:bodyPr/>
                    <a:lstStyle/>
                    <a:p>
                      <a:pPr algn="ctr"/>
                      <a:r>
                        <a:rPr lang="en-US" sz="2400" dirty="0">
                          <a:solidFill>
                            <a:srgbClr val="292929"/>
                          </a:solidFill>
                        </a:rPr>
                        <a:t>South Dakota</a:t>
                      </a:r>
                    </a:p>
                  </a:txBody>
                  <a:tcPr anchor="ctr"/>
                </a:tc>
                <a:tc>
                  <a:txBody>
                    <a:bodyPr/>
                    <a:lstStyle/>
                    <a:p>
                      <a:pPr algn="ctr"/>
                      <a:r>
                        <a:rPr lang="en-US" sz="2400" dirty="0">
                          <a:solidFill>
                            <a:srgbClr val="292929"/>
                          </a:solidFill>
                        </a:rPr>
                        <a:t>96.2%</a:t>
                      </a:r>
                    </a:p>
                  </a:txBody>
                  <a:tcPr anchor="ctr"/>
                </a:tc>
                <a:tc>
                  <a:txBody>
                    <a:bodyPr/>
                    <a:lstStyle/>
                    <a:p>
                      <a:pPr algn="ctr"/>
                      <a:r>
                        <a:rPr lang="en-US" sz="2400" dirty="0">
                          <a:solidFill>
                            <a:srgbClr val="292929"/>
                          </a:solidFill>
                        </a:rPr>
                        <a:t>95.5%</a:t>
                      </a:r>
                    </a:p>
                  </a:txBody>
                  <a:tcPr anchor="ctr"/>
                </a:tc>
                <a:tc>
                  <a:txBody>
                    <a:bodyPr/>
                    <a:lstStyle/>
                    <a:p>
                      <a:pPr algn="ctr"/>
                      <a:r>
                        <a:rPr lang="en-US" sz="2400" dirty="0">
                          <a:solidFill>
                            <a:srgbClr val="292929"/>
                          </a:solidFill>
                        </a:rPr>
                        <a:t>95.8%</a:t>
                      </a:r>
                    </a:p>
                  </a:txBody>
                  <a:tcPr anchor="ctr"/>
                </a:tc>
                <a:tc>
                  <a:txBody>
                    <a:bodyPr/>
                    <a:lstStyle/>
                    <a:p>
                      <a:pPr algn="ctr"/>
                      <a:r>
                        <a:rPr lang="en-US" sz="2400" dirty="0">
                          <a:solidFill>
                            <a:srgbClr val="292929"/>
                          </a:solidFill>
                        </a:rPr>
                        <a:t>95%</a:t>
                      </a:r>
                    </a:p>
                  </a:txBody>
                  <a:tcPr anchor="ctr"/>
                </a:tc>
                <a:extLst>
                  <a:ext uri="{0D108BD9-81ED-4DB2-BD59-A6C34878D82A}">
                    <a16:rowId xmlns:a16="http://schemas.microsoft.com/office/drawing/2014/main" val="1471380231"/>
                  </a:ext>
                </a:extLst>
              </a:tr>
              <a:tr h="788079">
                <a:tc>
                  <a:txBody>
                    <a:bodyPr/>
                    <a:lstStyle/>
                    <a:p>
                      <a:pPr algn="ctr"/>
                      <a:r>
                        <a:rPr lang="en-US" sz="2400" dirty="0">
                          <a:solidFill>
                            <a:srgbClr val="292929"/>
                          </a:solidFill>
                        </a:rPr>
                        <a:t>Kansas</a:t>
                      </a:r>
                    </a:p>
                  </a:txBody>
                  <a:tcPr anchor="ctr"/>
                </a:tc>
                <a:tc>
                  <a:txBody>
                    <a:bodyPr/>
                    <a:lstStyle/>
                    <a:p>
                      <a:pPr algn="ctr"/>
                      <a:r>
                        <a:rPr lang="en-US" sz="2400" dirty="0">
                          <a:solidFill>
                            <a:srgbClr val="292929"/>
                          </a:solidFill>
                        </a:rPr>
                        <a:t>90.8%</a:t>
                      </a:r>
                    </a:p>
                  </a:txBody>
                  <a:tcPr anchor="ctr"/>
                </a:tc>
                <a:tc>
                  <a:txBody>
                    <a:bodyPr/>
                    <a:lstStyle/>
                    <a:p>
                      <a:pPr algn="ctr"/>
                      <a:r>
                        <a:rPr lang="en-US" sz="2400" dirty="0">
                          <a:solidFill>
                            <a:srgbClr val="292929"/>
                          </a:solidFill>
                        </a:rPr>
                        <a:t>89.2%</a:t>
                      </a:r>
                    </a:p>
                  </a:txBody>
                  <a:tcPr anchor="ctr"/>
                </a:tc>
                <a:tc>
                  <a:txBody>
                    <a:bodyPr/>
                    <a:lstStyle/>
                    <a:p>
                      <a:pPr algn="ctr"/>
                      <a:r>
                        <a:rPr lang="en-US" sz="2400" dirty="0">
                          <a:solidFill>
                            <a:srgbClr val="292929"/>
                          </a:solidFill>
                        </a:rPr>
                        <a:t>91%</a:t>
                      </a:r>
                    </a:p>
                  </a:txBody>
                  <a:tcPr anchor="ctr"/>
                </a:tc>
                <a:tc>
                  <a:txBody>
                    <a:bodyPr/>
                    <a:lstStyle/>
                    <a:p>
                      <a:pPr algn="ctr"/>
                      <a:r>
                        <a:rPr lang="en-US" sz="2400" dirty="0">
                          <a:solidFill>
                            <a:srgbClr val="292929"/>
                          </a:solidFill>
                        </a:rPr>
                        <a:t>95%</a:t>
                      </a:r>
                    </a:p>
                  </a:txBody>
                  <a:tcPr anchor="ctr"/>
                </a:tc>
                <a:extLst>
                  <a:ext uri="{0D108BD9-81ED-4DB2-BD59-A6C34878D82A}">
                    <a16:rowId xmlns:a16="http://schemas.microsoft.com/office/drawing/2014/main" val="2923751821"/>
                  </a:ext>
                </a:extLst>
              </a:tr>
            </a:tbl>
          </a:graphicData>
        </a:graphic>
      </p:graphicFrame>
      <p:sp>
        <p:nvSpPr>
          <p:cNvPr id="7" name="TextBox 6">
            <a:extLst>
              <a:ext uri="{FF2B5EF4-FFF2-40B4-BE49-F238E27FC236}">
                <a16:creationId xmlns:a16="http://schemas.microsoft.com/office/drawing/2014/main" id="{458B4129-8F61-45DD-B6ED-389CEA71BE3F}"/>
              </a:ext>
            </a:extLst>
          </p:cNvPr>
          <p:cNvSpPr txBox="1"/>
          <p:nvPr/>
        </p:nvSpPr>
        <p:spPr>
          <a:xfrm>
            <a:off x="2070100" y="5916547"/>
            <a:ext cx="8051800" cy="646331"/>
          </a:xfrm>
          <a:prstGeom prst="rect">
            <a:avLst/>
          </a:prstGeom>
          <a:noFill/>
        </p:spPr>
        <p:txBody>
          <a:bodyPr wrap="square">
            <a:spAutoFit/>
          </a:bodyPr>
          <a:lstStyle/>
          <a:p>
            <a:pPr algn="ctr"/>
            <a:r>
              <a:rPr lang="en-US" sz="1800" dirty="0">
                <a:solidFill>
                  <a:srgbClr val="0060A8"/>
                </a:solidFill>
              </a:rPr>
              <a:t>Philosophical Exemptions not allowed in SD or KS for MMR </a:t>
            </a:r>
            <a:br>
              <a:rPr lang="en-US" sz="1800" dirty="0">
                <a:solidFill>
                  <a:srgbClr val="0060A8"/>
                </a:solidFill>
              </a:rPr>
            </a:br>
            <a:r>
              <a:rPr lang="en-US" sz="1800" dirty="0">
                <a:solidFill>
                  <a:srgbClr val="0060A8"/>
                </a:solidFill>
              </a:rPr>
              <a:t>KS counted all documented doses – not differentiating if considered valid </a:t>
            </a:r>
            <a:endParaRPr lang="en-US" dirty="0">
              <a:solidFill>
                <a:srgbClr val="0060A8"/>
              </a:solidFill>
            </a:endParaRPr>
          </a:p>
        </p:txBody>
      </p:sp>
    </p:spTree>
    <p:extLst>
      <p:ext uri="{BB962C8B-B14F-4D97-AF65-F5344CB8AC3E}">
        <p14:creationId xmlns:p14="http://schemas.microsoft.com/office/powerpoint/2010/main" val="3498743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8D988-3175-4C14-9C5A-3B170EED653E}"/>
              </a:ext>
            </a:extLst>
          </p:cNvPr>
          <p:cNvSpPr>
            <a:spLocks noGrp="1"/>
          </p:cNvSpPr>
          <p:nvPr>
            <p:ph type="title"/>
          </p:nvPr>
        </p:nvSpPr>
        <p:spPr/>
        <p:txBody>
          <a:bodyPr/>
          <a:lstStyle/>
          <a:p>
            <a:r>
              <a:rPr lang="en-US" dirty="0"/>
              <a:t>HPV Pop Quiz!</a:t>
            </a:r>
          </a:p>
        </p:txBody>
      </p:sp>
      <p:sp>
        <p:nvSpPr>
          <p:cNvPr id="3" name="Content Placeholder 2">
            <a:extLst>
              <a:ext uri="{FF2B5EF4-FFF2-40B4-BE49-F238E27FC236}">
                <a16:creationId xmlns:a16="http://schemas.microsoft.com/office/drawing/2014/main" id="{1C0047A9-7944-4FD6-A67C-0E2D560692C2}"/>
              </a:ext>
            </a:extLst>
          </p:cNvPr>
          <p:cNvSpPr>
            <a:spLocks noGrp="1"/>
          </p:cNvSpPr>
          <p:nvPr>
            <p:ph idx="1"/>
          </p:nvPr>
        </p:nvSpPr>
        <p:spPr/>
        <p:txBody>
          <a:bodyPr/>
          <a:lstStyle/>
          <a:p>
            <a:pPr marL="0" indent="0">
              <a:buNone/>
            </a:pPr>
            <a:r>
              <a:rPr lang="en-US" sz="3200" b="1" dirty="0"/>
              <a:t>What percentage of people are exposed to HPV during their lifetime?</a:t>
            </a:r>
          </a:p>
          <a:p>
            <a:r>
              <a:rPr lang="en-US" sz="3200" dirty="0"/>
              <a:t>More than 25%</a:t>
            </a:r>
          </a:p>
          <a:p>
            <a:r>
              <a:rPr lang="en-US" sz="3200" dirty="0"/>
              <a:t>More than 50%</a:t>
            </a:r>
          </a:p>
          <a:p>
            <a:r>
              <a:rPr lang="en-US" sz="3200" dirty="0"/>
              <a:t>More than 66%</a:t>
            </a:r>
          </a:p>
          <a:p>
            <a:r>
              <a:rPr lang="en-US" sz="3200" dirty="0"/>
              <a:t>More than 80%</a:t>
            </a:r>
          </a:p>
          <a:p>
            <a:endParaRPr lang="en-US" dirty="0"/>
          </a:p>
        </p:txBody>
      </p:sp>
    </p:spTree>
    <p:extLst>
      <p:ext uri="{BB962C8B-B14F-4D97-AF65-F5344CB8AC3E}">
        <p14:creationId xmlns:p14="http://schemas.microsoft.com/office/powerpoint/2010/main" val="1048964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8D988-3175-4C14-9C5A-3B170EED653E}"/>
              </a:ext>
            </a:extLst>
          </p:cNvPr>
          <p:cNvSpPr>
            <a:spLocks noGrp="1"/>
          </p:cNvSpPr>
          <p:nvPr>
            <p:ph type="title"/>
          </p:nvPr>
        </p:nvSpPr>
        <p:spPr/>
        <p:txBody>
          <a:bodyPr/>
          <a:lstStyle/>
          <a:p>
            <a:r>
              <a:rPr lang="en-US" dirty="0"/>
              <a:t>HPV Pop Quiz!</a:t>
            </a:r>
          </a:p>
        </p:txBody>
      </p:sp>
      <p:sp>
        <p:nvSpPr>
          <p:cNvPr id="3" name="Content Placeholder 2">
            <a:extLst>
              <a:ext uri="{FF2B5EF4-FFF2-40B4-BE49-F238E27FC236}">
                <a16:creationId xmlns:a16="http://schemas.microsoft.com/office/drawing/2014/main" id="{1C0047A9-7944-4FD6-A67C-0E2D560692C2}"/>
              </a:ext>
            </a:extLst>
          </p:cNvPr>
          <p:cNvSpPr>
            <a:spLocks noGrp="1"/>
          </p:cNvSpPr>
          <p:nvPr>
            <p:ph idx="1"/>
          </p:nvPr>
        </p:nvSpPr>
        <p:spPr/>
        <p:txBody>
          <a:bodyPr>
            <a:normAutofit/>
          </a:bodyPr>
          <a:lstStyle/>
          <a:p>
            <a:pPr marL="0" indent="0">
              <a:buNone/>
            </a:pPr>
            <a:r>
              <a:rPr lang="en-US" sz="3200" b="1" dirty="0"/>
              <a:t>What percentage of people are exposed to HPV during their lifetime?</a:t>
            </a:r>
          </a:p>
          <a:p>
            <a:r>
              <a:rPr lang="en-US" sz="3200" dirty="0"/>
              <a:t>More than 25%</a:t>
            </a:r>
          </a:p>
          <a:p>
            <a:r>
              <a:rPr lang="en-US" sz="3200" dirty="0"/>
              <a:t>More than 50%</a:t>
            </a:r>
          </a:p>
          <a:p>
            <a:r>
              <a:rPr lang="en-US" sz="3200" dirty="0"/>
              <a:t>More than 66%</a:t>
            </a:r>
          </a:p>
          <a:p>
            <a:r>
              <a:rPr lang="en-US" sz="4000" b="1" dirty="0">
                <a:solidFill>
                  <a:schemeClr val="accent3"/>
                </a:solidFill>
              </a:rPr>
              <a:t>More than 80%</a:t>
            </a:r>
            <a:endParaRPr lang="en-US" dirty="0"/>
          </a:p>
        </p:txBody>
      </p:sp>
      <p:pic>
        <p:nvPicPr>
          <p:cNvPr id="3074" name="Picture 2" descr="Out in the Cold: 1 in 5 homeless youth are LGBTQ">
            <a:extLst>
              <a:ext uri="{FF2B5EF4-FFF2-40B4-BE49-F238E27FC236}">
                <a16:creationId xmlns:a16="http://schemas.microsoft.com/office/drawing/2014/main" id="{30845F64-DDCE-498B-820F-ACA685EE7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8673" y="3200275"/>
            <a:ext cx="5694829" cy="253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588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8D988-3175-4C14-9C5A-3B170EED653E}"/>
              </a:ext>
            </a:extLst>
          </p:cNvPr>
          <p:cNvSpPr>
            <a:spLocks noGrp="1"/>
          </p:cNvSpPr>
          <p:nvPr>
            <p:ph type="title"/>
          </p:nvPr>
        </p:nvSpPr>
        <p:spPr/>
        <p:txBody>
          <a:bodyPr/>
          <a:lstStyle/>
          <a:p>
            <a:r>
              <a:rPr lang="en-US" dirty="0"/>
              <a:t>HPV Pop Quiz!</a:t>
            </a:r>
          </a:p>
        </p:txBody>
      </p:sp>
      <p:sp>
        <p:nvSpPr>
          <p:cNvPr id="3" name="Content Placeholder 2">
            <a:extLst>
              <a:ext uri="{FF2B5EF4-FFF2-40B4-BE49-F238E27FC236}">
                <a16:creationId xmlns:a16="http://schemas.microsoft.com/office/drawing/2014/main" id="{1C0047A9-7944-4FD6-A67C-0E2D560692C2}"/>
              </a:ext>
            </a:extLst>
          </p:cNvPr>
          <p:cNvSpPr>
            <a:spLocks noGrp="1"/>
          </p:cNvSpPr>
          <p:nvPr>
            <p:ph idx="1"/>
          </p:nvPr>
        </p:nvSpPr>
        <p:spPr/>
        <p:txBody>
          <a:bodyPr/>
          <a:lstStyle/>
          <a:p>
            <a:pPr marL="0" indent="0">
              <a:buNone/>
            </a:pPr>
            <a:r>
              <a:rPr lang="en-US" sz="3200" b="1" dirty="0"/>
              <a:t>True or False? HPV can cause cancer.</a:t>
            </a:r>
          </a:p>
          <a:p>
            <a:r>
              <a:rPr lang="en-US" sz="3200" dirty="0"/>
              <a:t>True</a:t>
            </a:r>
          </a:p>
          <a:p>
            <a:r>
              <a:rPr lang="en-US" sz="3200" dirty="0"/>
              <a:t>False</a:t>
            </a:r>
          </a:p>
          <a:p>
            <a:endParaRPr lang="en-US" dirty="0"/>
          </a:p>
        </p:txBody>
      </p:sp>
    </p:spTree>
    <p:extLst>
      <p:ext uri="{BB962C8B-B14F-4D97-AF65-F5344CB8AC3E}">
        <p14:creationId xmlns:p14="http://schemas.microsoft.com/office/powerpoint/2010/main" val="2858171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8D988-3175-4C14-9C5A-3B170EED653E}"/>
              </a:ext>
            </a:extLst>
          </p:cNvPr>
          <p:cNvSpPr>
            <a:spLocks noGrp="1"/>
          </p:cNvSpPr>
          <p:nvPr>
            <p:ph type="title"/>
          </p:nvPr>
        </p:nvSpPr>
        <p:spPr/>
        <p:txBody>
          <a:bodyPr/>
          <a:lstStyle/>
          <a:p>
            <a:r>
              <a:rPr lang="en-US" dirty="0"/>
              <a:t>HPV Pop Quiz!</a:t>
            </a:r>
          </a:p>
        </p:txBody>
      </p:sp>
      <p:sp>
        <p:nvSpPr>
          <p:cNvPr id="3" name="Content Placeholder 2">
            <a:extLst>
              <a:ext uri="{FF2B5EF4-FFF2-40B4-BE49-F238E27FC236}">
                <a16:creationId xmlns:a16="http://schemas.microsoft.com/office/drawing/2014/main" id="{1C0047A9-7944-4FD6-A67C-0E2D560692C2}"/>
              </a:ext>
            </a:extLst>
          </p:cNvPr>
          <p:cNvSpPr>
            <a:spLocks noGrp="1"/>
          </p:cNvSpPr>
          <p:nvPr>
            <p:ph idx="1"/>
          </p:nvPr>
        </p:nvSpPr>
        <p:spPr/>
        <p:txBody>
          <a:bodyPr/>
          <a:lstStyle/>
          <a:p>
            <a:pPr marL="0" indent="0">
              <a:buNone/>
            </a:pPr>
            <a:r>
              <a:rPr lang="en-US" sz="3200" b="1" dirty="0"/>
              <a:t>True or False? HPV can cause cancer.</a:t>
            </a:r>
          </a:p>
          <a:p>
            <a:r>
              <a:rPr lang="en-US" sz="4000" b="1" dirty="0">
                <a:solidFill>
                  <a:schemeClr val="accent3"/>
                </a:solidFill>
              </a:rPr>
              <a:t>True – </a:t>
            </a:r>
            <a:r>
              <a:rPr lang="en-US" sz="4000" dirty="0">
                <a:solidFill>
                  <a:schemeClr val="accent3"/>
                </a:solidFill>
              </a:rPr>
              <a:t>HPV can cause at least 6 types of cancer and nearly all cervical cancers are caused by HPV. </a:t>
            </a:r>
          </a:p>
          <a:p>
            <a:r>
              <a:rPr lang="en-US" sz="3200" dirty="0"/>
              <a:t>False</a:t>
            </a:r>
          </a:p>
          <a:p>
            <a:endParaRPr lang="en-US" dirty="0"/>
          </a:p>
        </p:txBody>
      </p:sp>
      <p:pic>
        <p:nvPicPr>
          <p:cNvPr id="4098" name="Picture 2" descr="Teal Cervical Cancer Ribbon">
            <a:extLst>
              <a:ext uri="{FF2B5EF4-FFF2-40B4-BE49-F238E27FC236}">
                <a16:creationId xmlns:a16="http://schemas.microsoft.com/office/drawing/2014/main" id="{13E040D7-9008-49E3-8087-F7284E165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7030" y="3743942"/>
            <a:ext cx="2781300" cy="2124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5AF859B-71BF-45B1-B267-0B4B0A10DAB3}"/>
              </a:ext>
            </a:extLst>
          </p:cNvPr>
          <p:cNvSpPr txBox="1"/>
          <p:nvPr/>
        </p:nvSpPr>
        <p:spPr>
          <a:xfrm>
            <a:off x="617499" y="6369997"/>
            <a:ext cx="11574501" cy="461665"/>
          </a:xfrm>
          <a:prstGeom prst="rect">
            <a:avLst/>
          </a:prstGeom>
          <a:noFill/>
        </p:spPr>
        <p:txBody>
          <a:bodyPr wrap="square" rtlCol="0">
            <a:spAutoFit/>
          </a:bodyPr>
          <a:lstStyle/>
          <a:p>
            <a:pPr algn="r"/>
            <a:r>
              <a:rPr lang="en-US" sz="1200" b="0" i="0" dirty="0">
                <a:solidFill>
                  <a:srgbClr val="000000"/>
                </a:solidFill>
                <a:effectLst/>
                <a:latin typeface="Merriweather"/>
              </a:rPr>
              <a:t>American Cancer Society, HPV and Cancer</a:t>
            </a:r>
          </a:p>
          <a:p>
            <a:pPr algn="r"/>
            <a:r>
              <a:rPr lang="en-US" sz="1200" dirty="0">
                <a:solidFill>
                  <a:schemeClr val="tx1">
                    <a:lumMod val="50000"/>
                  </a:schemeClr>
                </a:solidFill>
                <a:hlinkClick r:id="rId3"/>
              </a:rPr>
              <a:t>https://www.cancer.org/cancer/cancer-causes/infectious-agents/hpv/hpv-and-cancer-info.html</a:t>
            </a:r>
            <a:r>
              <a:rPr lang="en-US" sz="1200" dirty="0">
                <a:solidFill>
                  <a:schemeClr val="tx1">
                    <a:lumMod val="50000"/>
                  </a:schemeClr>
                </a:solidFill>
              </a:rPr>
              <a:t> </a:t>
            </a:r>
          </a:p>
        </p:txBody>
      </p:sp>
    </p:spTree>
    <p:extLst>
      <p:ext uri="{BB962C8B-B14F-4D97-AF65-F5344CB8AC3E}">
        <p14:creationId xmlns:p14="http://schemas.microsoft.com/office/powerpoint/2010/main" val="2756169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06FC9-7A8E-4E94-845B-AAD249473C84}"/>
              </a:ext>
            </a:extLst>
          </p:cNvPr>
          <p:cNvSpPr>
            <a:spLocks noGrp="1"/>
          </p:cNvSpPr>
          <p:nvPr>
            <p:ph type="title"/>
          </p:nvPr>
        </p:nvSpPr>
        <p:spPr/>
        <p:txBody>
          <a:bodyPr>
            <a:normAutofit/>
          </a:bodyPr>
          <a:lstStyle/>
          <a:p>
            <a:r>
              <a:rPr lang="en-US" sz="4000" b="1" dirty="0"/>
              <a:t>HPV Vaccination Rates (US, ND, SD, KS)</a:t>
            </a:r>
            <a:endParaRPr lang="en-US" sz="4000" dirty="0"/>
          </a:p>
        </p:txBody>
      </p:sp>
      <p:sp>
        <p:nvSpPr>
          <p:cNvPr id="6" name="Content Placeholder 5">
            <a:extLst>
              <a:ext uri="{FF2B5EF4-FFF2-40B4-BE49-F238E27FC236}">
                <a16:creationId xmlns:a16="http://schemas.microsoft.com/office/drawing/2014/main" id="{FF7875A8-5058-40A0-B837-A7355DE15E38}"/>
              </a:ext>
            </a:extLst>
          </p:cNvPr>
          <p:cNvSpPr>
            <a:spLocks noGrp="1"/>
          </p:cNvSpPr>
          <p:nvPr>
            <p:ph idx="1"/>
          </p:nvPr>
        </p:nvSpPr>
        <p:spPr/>
        <p:txBody>
          <a:bodyPr/>
          <a:lstStyle/>
          <a:p>
            <a:endParaRPr lang="en-US" dirty="0"/>
          </a:p>
        </p:txBody>
      </p:sp>
      <p:graphicFrame>
        <p:nvGraphicFramePr>
          <p:cNvPr id="3" name="Table 4">
            <a:extLst>
              <a:ext uri="{FF2B5EF4-FFF2-40B4-BE49-F238E27FC236}">
                <a16:creationId xmlns:a16="http://schemas.microsoft.com/office/drawing/2014/main" id="{4A413993-947B-485C-B7A0-A79C1E338B4C}"/>
              </a:ext>
            </a:extLst>
          </p:cNvPr>
          <p:cNvGraphicFramePr>
            <a:graphicFrameLocks/>
          </p:cNvGraphicFramePr>
          <p:nvPr>
            <p:extLst>
              <p:ext uri="{D42A27DB-BD31-4B8C-83A1-F6EECF244321}">
                <p14:modId xmlns:p14="http://schemas.microsoft.com/office/powerpoint/2010/main" val="549608098"/>
              </p:ext>
            </p:extLst>
          </p:nvPr>
        </p:nvGraphicFramePr>
        <p:xfrm>
          <a:off x="458801" y="1770191"/>
          <a:ext cx="11274398" cy="4270175"/>
        </p:xfrm>
        <a:graphic>
          <a:graphicData uri="http://schemas.openxmlformats.org/drawingml/2006/table">
            <a:tbl>
              <a:tblPr firstRow="1" bandRow="1">
                <a:tableStyleId>{5C22544A-7EE6-4342-B048-85BDC9FD1C3A}</a:tableStyleId>
              </a:tblPr>
              <a:tblGrid>
                <a:gridCol w="2535502">
                  <a:extLst>
                    <a:ext uri="{9D8B030D-6E8A-4147-A177-3AD203B41FA5}">
                      <a16:colId xmlns:a16="http://schemas.microsoft.com/office/drawing/2014/main" val="3732630668"/>
                    </a:ext>
                  </a:extLst>
                </a:gridCol>
                <a:gridCol w="2053207">
                  <a:extLst>
                    <a:ext uri="{9D8B030D-6E8A-4147-A177-3AD203B41FA5}">
                      <a16:colId xmlns:a16="http://schemas.microsoft.com/office/drawing/2014/main" val="1535799725"/>
                    </a:ext>
                  </a:extLst>
                </a:gridCol>
                <a:gridCol w="2053207">
                  <a:extLst>
                    <a:ext uri="{9D8B030D-6E8A-4147-A177-3AD203B41FA5}">
                      <a16:colId xmlns:a16="http://schemas.microsoft.com/office/drawing/2014/main" val="1672578469"/>
                    </a:ext>
                  </a:extLst>
                </a:gridCol>
                <a:gridCol w="1933240">
                  <a:extLst>
                    <a:ext uri="{9D8B030D-6E8A-4147-A177-3AD203B41FA5}">
                      <a16:colId xmlns:a16="http://schemas.microsoft.com/office/drawing/2014/main" val="2635840084"/>
                    </a:ext>
                  </a:extLst>
                </a:gridCol>
                <a:gridCol w="2699242">
                  <a:extLst>
                    <a:ext uri="{9D8B030D-6E8A-4147-A177-3AD203B41FA5}">
                      <a16:colId xmlns:a16="http://schemas.microsoft.com/office/drawing/2014/main" val="3391137869"/>
                    </a:ext>
                  </a:extLst>
                </a:gridCol>
              </a:tblGrid>
              <a:tr h="1121769">
                <a:tc>
                  <a:txBody>
                    <a:bodyPr/>
                    <a:lstStyle/>
                    <a:p>
                      <a:pPr algn="ctr"/>
                      <a:r>
                        <a:rPr lang="en-US" sz="2400" dirty="0">
                          <a:solidFill>
                            <a:srgbClr val="594203"/>
                          </a:solidFill>
                        </a:rPr>
                        <a:t>State</a:t>
                      </a:r>
                    </a:p>
                  </a:txBody>
                  <a:tcPr anchor="ctr">
                    <a:solidFill>
                      <a:srgbClr val="F6BC1A"/>
                    </a:solidFill>
                  </a:tcPr>
                </a:tc>
                <a:tc>
                  <a:txBody>
                    <a:bodyPr/>
                    <a:lstStyle/>
                    <a:p>
                      <a:pPr algn="ctr"/>
                      <a:r>
                        <a:rPr lang="en-US" sz="2400" dirty="0">
                          <a:solidFill>
                            <a:srgbClr val="594203"/>
                          </a:solidFill>
                        </a:rPr>
                        <a:t>Up-To-Date Males and Females</a:t>
                      </a:r>
                    </a:p>
                  </a:txBody>
                  <a:tcPr anchor="ctr">
                    <a:solidFill>
                      <a:srgbClr val="F6BC1A"/>
                    </a:solidFill>
                  </a:tcPr>
                </a:tc>
                <a:tc>
                  <a:txBody>
                    <a:bodyPr/>
                    <a:lstStyle/>
                    <a:p>
                      <a:pPr algn="ctr"/>
                      <a:r>
                        <a:rPr lang="en-US" sz="2400" dirty="0">
                          <a:solidFill>
                            <a:srgbClr val="594203"/>
                          </a:solidFill>
                        </a:rPr>
                        <a:t>Up-to-Date Males</a:t>
                      </a:r>
                    </a:p>
                  </a:txBody>
                  <a:tcPr anchor="ctr">
                    <a:solidFill>
                      <a:srgbClr val="F6BC1A"/>
                    </a:solidFill>
                  </a:tcPr>
                </a:tc>
                <a:tc>
                  <a:txBody>
                    <a:bodyPr/>
                    <a:lstStyle/>
                    <a:p>
                      <a:pPr algn="ctr"/>
                      <a:r>
                        <a:rPr lang="en-US" sz="2400" dirty="0">
                          <a:solidFill>
                            <a:srgbClr val="594203"/>
                          </a:solidFill>
                        </a:rPr>
                        <a:t>Up-to-Date Females</a:t>
                      </a:r>
                    </a:p>
                  </a:txBody>
                  <a:tcPr anchor="ctr">
                    <a:solidFill>
                      <a:srgbClr val="F6BC1A"/>
                    </a:solidFill>
                  </a:tcPr>
                </a:tc>
                <a:tc>
                  <a:txBody>
                    <a:bodyPr/>
                    <a:lstStyle/>
                    <a:p>
                      <a:pPr algn="ctr"/>
                      <a:r>
                        <a:rPr lang="en-US" sz="2400" dirty="0">
                          <a:solidFill>
                            <a:srgbClr val="594203"/>
                          </a:solidFill>
                        </a:rPr>
                        <a:t>Healthy People </a:t>
                      </a:r>
                    </a:p>
                    <a:p>
                      <a:pPr algn="ctr"/>
                      <a:r>
                        <a:rPr lang="en-US" sz="2400" dirty="0">
                          <a:solidFill>
                            <a:srgbClr val="594203"/>
                          </a:solidFill>
                        </a:rPr>
                        <a:t>2020 Goal</a:t>
                      </a:r>
                    </a:p>
                  </a:txBody>
                  <a:tcPr anchor="ctr">
                    <a:solidFill>
                      <a:srgbClr val="F6BC1A"/>
                    </a:solidFill>
                  </a:tcPr>
                </a:tc>
                <a:extLst>
                  <a:ext uri="{0D108BD9-81ED-4DB2-BD59-A6C34878D82A}">
                    <a16:rowId xmlns:a16="http://schemas.microsoft.com/office/drawing/2014/main" val="3758348688"/>
                  </a:ext>
                </a:extLst>
              </a:tr>
              <a:tr h="787026">
                <a:tc>
                  <a:txBody>
                    <a:bodyPr/>
                    <a:lstStyle/>
                    <a:p>
                      <a:pPr algn="ctr"/>
                      <a:r>
                        <a:rPr lang="en-US" sz="2400" dirty="0">
                          <a:solidFill>
                            <a:srgbClr val="292929"/>
                          </a:solidFill>
                        </a:rPr>
                        <a:t>U.S.</a:t>
                      </a:r>
                    </a:p>
                  </a:txBody>
                  <a:tcPr anchor="ctr">
                    <a:solidFill>
                      <a:schemeClr val="bg1">
                        <a:lumMod val="40000"/>
                        <a:lumOff val="60000"/>
                      </a:schemeClr>
                    </a:solidFill>
                  </a:tcPr>
                </a:tc>
                <a:tc>
                  <a:txBody>
                    <a:bodyPr/>
                    <a:lstStyle/>
                    <a:p>
                      <a:pPr algn="ctr"/>
                      <a:r>
                        <a:rPr lang="en-US" sz="2400" dirty="0">
                          <a:solidFill>
                            <a:srgbClr val="292929"/>
                          </a:solidFill>
                        </a:rPr>
                        <a:t>54.2%</a:t>
                      </a:r>
                    </a:p>
                  </a:txBody>
                  <a:tcPr anchor="ctr">
                    <a:solidFill>
                      <a:schemeClr val="bg1">
                        <a:lumMod val="40000"/>
                        <a:lumOff val="60000"/>
                      </a:schemeClr>
                    </a:solidFill>
                  </a:tcPr>
                </a:tc>
                <a:tc>
                  <a:txBody>
                    <a:bodyPr/>
                    <a:lstStyle/>
                    <a:p>
                      <a:pPr algn="ctr"/>
                      <a:r>
                        <a:rPr lang="en-US" sz="2400" dirty="0">
                          <a:solidFill>
                            <a:srgbClr val="292929"/>
                          </a:solidFill>
                        </a:rPr>
                        <a:t>51.8%</a:t>
                      </a:r>
                    </a:p>
                  </a:txBody>
                  <a:tcPr anchor="ctr">
                    <a:solidFill>
                      <a:schemeClr val="bg1">
                        <a:lumMod val="40000"/>
                        <a:lumOff val="60000"/>
                      </a:schemeClr>
                    </a:solidFill>
                  </a:tcPr>
                </a:tc>
                <a:tc>
                  <a:txBody>
                    <a:bodyPr/>
                    <a:lstStyle/>
                    <a:p>
                      <a:pPr algn="ctr"/>
                      <a:r>
                        <a:rPr lang="en-US" sz="2400" dirty="0">
                          <a:solidFill>
                            <a:srgbClr val="292929"/>
                          </a:solidFill>
                        </a:rPr>
                        <a:t>56.8%</a:t>
                      </a:r>
                    </a:p>
                  </a:txBody>
                  <a:tcPr anchor="ctr">
                    <a:solidFill>
                      <a:schemeClr val="bg1">
                        <a:lumMod val="40000"/>
                        <a:lumOff val="60000"/>
                      </a:schemeClr>
                    </a:solidFill>
                  </a:tcPr>
                </a:tc>
                <a:tc>
                  <a:txBody>
                    <a:bodyPr/>
                    <a:lstStyle/>
                    <a:p>
                      <a:pPr algn="ctr"/>
                      <a:r>
                        <a:rPr lang="en-US" sz="2400" dirty="0">
                          <a:solidFill>
                            <a:srgbClr val="292929"/>
                          </a:solidFill>
                        </a:rPr>
                        <a:t>80%</a:t>
                      </a:r>
                    </a:p>
                  </a:txBody>
                  <a:tcPr anchor="ctr">
                    <a:solidFill>
                      <a:schemeClr val="bg1">
                        <a:lumMod val="40000"/>
                        <a:lumOff val="60000"/>
                      </a:schemeClr>
                    </a:solidFill>
                  </a:tcPr>
                </a:tc>
                <a:extLst>
                  <a:ext uri="{0D108BD9-81ED-4DB2-BD59-A6C34878D82A}">
                    <a16:rowId xmlns:a16="http://schemas.microsoft.com/office/drawing/2014/main" val="1796852839"/>
                  </a:ext>
                </a:extLst>
              </a:tr>
              <a:tr h="787026">
                <a:tc>
                  <a:txBody>
                    <a:bodyPr/>
                    <a:lstStyle/>
                    <a:p>
                      <a:pPr algn="ctr"/>
                      <a:r>
                        <a:rPr lang="en-US" sz="2400" dirty="0">
                          <a:solidFill>
                            <a:srgbClr val="292929"/>
                          </a:solidFill>
                        </a:rPr>
                        <a:t>North Dakota</a:t>
                      </a:r>
                    </a:p>
                  </a:txBody>
                  <a:tcPr anchor="ctr"/>
                </a:tc>
                <a:tc>
                  <a:txBody>
                    <a:bodyPr/>
                    <a:lstStyle/>
                    <a:p>
                      <a:pPr algn="ctr"/>
                      <a:r>
                        <a:rPr lang="en-US" sz="2400" dirty="0">
                          <a:solidFill>
                            <a:srgbClr val="292929"/>
                          </a:solidFill>
                        </a:rPr>
                        <a:t>76.9%</a:t>
                      </a:r>
                    </a:p>
                  </a:txBody>
                  <a:tcPr anchor="ctr"/>
                </a:tc>
                <a:tc>
                  <a:txBody>
                    <a:bodyPr/>
                    <a:lstStyle/>
                    <a:p>
                      <a:pPr algn="ctr"/>
                      <a:r>
                        <a:rPr lang="en-US" sz="2400" dirty="0">
                          <a:solidFill>
                            <a:srgbClr val="292929"/>
                          </a:solidFill>
                        </a:rPr>
                        <a:t>77.2%</a:t>
                      </a:r>
                    </a:p>
                  </a:txBody>
                  <a:tcPr anchor="ctr"/>
                </a:tc>
                <a:tc>
                  <a:txBody>
                    <a:bodyPr/>
                    <a:lstStyle/>
                    <a:p>
                      <a:pPr algn="ctr"/>
                      <a:r>
                        <a:rPr lang="en-US" sz="2400" dirty="0">
                          <a:solidFill>
                            <a:srgbClr val="292929"/>
                          </a:solidFill>
                        </a:rPr>
                        <a:t>76.6%</a:t>
                      </a:r>
                    </a:p>
                  </a:txBody>
                  <a:tcPr anchor="ctr"/>
                </a:tc>
                <a:tc>
                  <a:txBody>
                    <a:bodyPr/>
                    <a:lstStyle/>
                    <a:p>
                      <a:pPr algn="ctr"/>
                      <a:r>
                        <a:rPr lang="en-US" sz="2400" dirty="0">
                          <a:solidFill>
                            <a:srgbClr val="292929"/>
                          </a:solidFill>
                        </a:rPr>
                        <a:t>80%</a:t>
                      </a:r>
                    </a:p>
                  </a:txBody>
                  <a:tcPr anchor="ctr"/>
                </a:tc>
                <a:extLst>
                  <a:ext uri="{0D108BD9-81ED-4DB2-BD59-A6C34878D82A}">
                    <a16:rowId xmlns:a16="http://schemas.microsoft.com/office/drawing/2014/main" val="1725514242"/>
                  </a:ext>
                </a:extLst>
              </a:tr>
              <a:tr h="787026">
                <a:tc>
                  <a:txBody>
                    <a:bodyPr/>
                    <a:lstStyle/>
                    <a:p>
                      <a:pPr algn="ctr"/>
                      <a:r>
                        <a:rPr lang="en-US" sz="2400" dirty="0">
                          <a:solidFill>
                            <a:srgbClr val="292929"/>
                          </a:solidFill>
                        </a:rPr>
                        <a:t>South Dakota</a:t>
                      </a:r>
                    </a:p>
                  </a:txBody>
                  <a:tcPr anchor="ctr"/>
                </a:tc>
                <a:tc>
                  <a:txBody>
                    <a:bodyPr/>
                    <a:lstStyle/>
                    <a:p>
                      <a:pPr algn="ctr"/>
                      <a:r>
                        <a:rPr lang="en-US" sz="2400" dirty="0">
                          <a:solidFill>
                            <a:srgbClr val="292929"/>
                          </a:solidFill>
                        </a:rPr>
                        <a:t>61.2%</a:t>
                      </a:r>
                    </a:p>
                  </a:txBody>
                  <a:tcPr anchor="ctr"/>
                </a:tc>
                <a:tc>
                  <a:txBody>
                    <a:bodyPr/>
                    <a:lstStyle/>
                    <a:p>
                      <a:pPr algn="ctr"/>
                      <a:r>
                        <a:rPr lang="en-US" sz="2400" dirty="0">
                          <a:solidFill>
                            <a:srgbClr val="292929"/>
                          </a:solidFill>
                        </a:rPr>
                        <a:t>63.0%</a:t>
                      </a:r>
                    </a:p>
                  </a:txBody>
                  <a:tcPr anchor="ctr"/>
                </a:tc>
                <a:tc>
                  <a:txBody>
                    <a:bodyPr/>
                    <a:lstStyle/>
                    <a:p>
                      <a:pPr algn="ctr"/>
                      <a:r>
                        <a:rPr lang="en-US" sz="2400" dirty="0">
                          <a:solidFill>
                            <a:srgbClr val="292929"/>
                          </a:solidFill>
                        </a:rPr>
                        <a:t>59.2%</a:t>
                      </a:r>
                    </a:p>
                  </a:txBody>
                  <a:tcPr anchor="ctr"/>
                </a:tc>
                <a:tc>
                  <a:txBody>
                    <a:bodyPr/>
                    <a:lstStyle/>
                    <a:p>
                      <a:pPr algn="ctr"/>
                      <a:r>
                        <a:rPr lang="en-US" sz="2400" dirty="0">
                          <a:solidFill>
                            <a:srgbClr val="292929"/>
                          </a:solidFill>
                        </a:rPr>
                        <a:t>80%</a:t>
                      </a:r>
                    </a:p>
                  </a:txBody>
                  <a:tcPr anchor="ctr"/>
                </a:tc>
                <a:extLst>
                  <a:ext uri="{0D108BD9-81ED-4DB2-BD59-A6C34878D82A}">
                    <a16:rowId xmlns:a16="http://schemas.microsoft.com/office/drawing/2014/main" val="1471380231"/>
                  </a:ext>
                </a:extLst>
              </a:tr>
              <a:tr h="720377">
                <a:tc>
                  <a:txBody>
                    <a:bodyPr/>
                    <a:lstStyle/>
                    <a:p>
                      <a:pPr algn="ctr"/>
                      <a:r>
                        <a:rPr lang="en-US" sz="2400" dirty="0">
                          <a:solidFill>
                            <a:srgbClr val="292929"/>
                          </a:solidFill>
                        </a:rPr>
                        <a:t>Kansas</a:t>
                      </a:r>
                    </a:p>
                  </a:txBody>
                  <a:tcPr anchor="ctr"/>
                </a:tc>
                <a:tc>
                  <a:txBody>
                    <a:bodyPr/>
                    <a:lstStyle/>
                    <a:p>
                      <a:pPr algn="ctr"/>
                      <a:r>
                        <a:rPr lang="en-US" sz="2400" dirty="0">
                          <a:solidFill>
                            <a:srgbClr val="292929"/>
                          </a:solidFill>
                        </a:rPr>
                        <a:t>49.5%</a:t>
                      </a:r>
                    </a:p>
                  </a:txBody>
                  <a:tcPr anchor="ctr"/>
                </a:tc>
                <a:tc>
                  <a:txBody>
                    <a:bodyPr/>
                    <a:lstStyle/>
                    <a:p>
                      <a:pPr algn="ctr"/>
                      <a:r>
                        <a:rPr lang="en-US" sz="2400" dirty="0">
                          <a:solidFill>
                            <a:srgbClr val="292929"/>
                          </a:solidFill>
                        </a:rPr>
                        <a:t>52.3%</a:t>
                      </a:r>
                    </a:p>
                  </a:txBody>
                  <a:tcPr anchor="ctr"/>
                </a:tc>
                <a:tc>
                  <a:txBody>
                    <a:bodyPr/>
                    <a:lstStyle/>
                    <a:p>
                      <a:pPr algn="ctr"/>
                      <a:r>
                        <a:rPr lang="en-US" sz="2400" dirty="0">
                          <a:solidFill>
                            <a:srgbClr val="292929"/>
                          </a:solidFill>
                        </a:rPr>
                        <a:t>46.6%</a:t>
                      </a:r>
                    </a:p>
                  </a:txBody>
                  <a:tcPr anchor="ctr"/>
                </a:tc>
                <a:tc>
                  <a:txBody>
                    <a:bodyPr/>
                    <a:lstStyle/>
                    <a:p>
                      <a:pPr algn="ctr"/>
                      <a:r>
                        <a:rPr lang="en-US" sz="2400" dirty="0">
                          <a:solidFill>
                            <a:srgbClr val="292929"/>
                          </a:solidFill>
                        </a:rPr>
                        <a:t>80%</a:t>
                      </a:r>
                    </a:p>
                  </a:txBody>
                  <a:tcPr anchor="ctr"/>
                </a:tc>
                <a:extLst>
                  <a:ext uri="{0D108BD9-81ED-4DB2-BD59-A6C34878D82A}">
                    <a16:rowId xmlns:a16="http://schemas.microsoft.com/office/drawing/2014/main" val="2923751821"/>
                  </a:ext>
                </a:extLst>
              </a:tr>
            </a:tbl>
          </a:graphicData>
        </a:graphic>
      </p:graphicFrame>
      <p:sp>
        <p:nvSpPr>
          <p:cNvPr id="7" name="TextBox 6">
            <a:extLst>
              <a:ext uri="{FF2B5EF4-FFF2-40B4-BE49-F238E27FC236}">
                <a16:creationId xmlns:a16="http://schemas.microsoft.com/office/drawing/2014/main" id="{EBA7BF6B-4DF7-45FB-AB96-C770C7E126A5}"/>
              </a:ext>
            </a:extLst>
          </p:cNvPr>
          <p:cNvSpPr txBox="1"/>
          <p:nvPr/>
        </p:nvSpPr>
        <p:spPr>
          <a:xfrm>
            <a:off x="617499" y="6369997"/>
            <a:ext cx="11574501" cy="646331"/>
          </a:xfrm>
          <a:prstGeom prst="rect">
            <a:avLst/>
          </a:prstGeom>
          <a:noFill/>
        </p:spPr>
        <p:txBody>
          <a:bodyPr wrap="square" rtlCol="0">
            <a:spAutoFit/>
          </a:bodyPr>
          <a:lstStyle/>
          <a:p>
            <a:pPr algn="r"/>
            <a:r>
              <a:rPr lang="en-US" sz="1200" b="0" i="0" dirty="0">
                <a:solidFill>
                  <a:srgbClr val="000000"/>
                </a:solidFill>
                <a:effectLst/>
                <a:latin typeface="Merriweather"/>
              </a:rPr>
              <a:t>Human papillomavirus (HPV) vaccination coverage among adolescents 13-17 years by State, HHS Region, and the United States, National Immunization Survey-Teen (NIS-Teen), 2019</a:t>
            </a:r>
          </a:p>
          <a:p>
            <a:pPr algn="r"/>
            <a:r>
              <a:rPr lang="en-US" sz="1200" dirty="0">
                <a:solidFill>
                  <a:schemeClr val="tx1">
                    <a:lumMod val="50000"/>
                  </a:schemeClr>
                </a:solidFill>
                <a:hlinkClick r:id="rId3"/>
              </a:rPr>
              <a:t>https://www.cdc.gov/vaccines/imz-managers/coverage/teenvaxview/data-reports/hpv/dashboard/2019.html</a:t>
            </a:r>
            <a:endParaRPr lang="en-US" sz="1200" dirty="0">
              <a:solidFill>
                <a:schemeClr val="tx1">
                  <a:lumMod val="50000"/>
                </a:schemeClr>
              </a:solidFill>
            </a:endParaRPr>
          </a:p>
          <a:p>
            <a:pPr algn="r"/>
            <a:endParaRPr lang="en-US" sz="1200" dirty="0">
              <a:solidFill>
                <a:schemeClr val="tx1">
                  <a:lumMod val="50000"/>
                </a:schemeClr>
              </a:solidFill>
            </a:endParaRPr>
          </a:p>
        </p:txBody>
      </p:sp>
    </p:spTree>
    <p:extLst>
      <p:ext uri="{BB962C8B-B14F-4D97-AF65-F5344CB8AC3E}">
        <p14:creationId xmlns:p14="http://schemas.microsoft.com/office/powerpoint/2010/main" val="3426568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D82E28-C2EB-4E1B-8088-CEBA4AA5EFA3}"/>
              </a:ext>
            </a:extLst>
          </p:cNvPr>
          <p:cNvSpPr>
            <a:spLocks noGrp="1"/>
          </p:cNvSpPr>
          <p:nvPr>
            <p:ph type="title"/>
          </p:nvPr>
        </p:nvSpPr>
        <p:spPr/>
        <p:txBody>
          <a:bodyPr/>
          <a:lstStyle/>
          <a:p>
            <a:r>
              <a:rPr lang="en-US" dirty="0"/>
              <a:t> </a:t>
            </a:r>
          </a:p>
        </p:txBody>
      </p:sp>
      <p:sp>
        <p:nvSpPr>
          <p:cNvPr id="6" name="TextBox 5">
            <a:extLst>
              <a:ext uri="{FF2B5EF4-FFF2-40B4-BE49-F238E27FC236}">
                <a16:creationId xmlns:a16="http://schemas.microsoft.com/office/drawing/2014/main" id="{263FB8C8-A380-4E23-A2A4-6822E9CFA5C6}"/>
              </a:ext>
            </a:extLst>
          </p:cNvPr>
          <p:cNvSpPr txBox="1"/>
          <p:nvPr/>
        </p:nvSpPr>
        <p:spPr>
          <a:xfrm>
            <a:off x="487017" y="775252"/>
            <a:ext cx="3349487" cy="5078313"/>
          </a:xfrm>
          <a:prstGeom prst="rect">
            <a:avLst/>
          </a:prstGeom>
          <a:noFill/>
        </p:spPr>
        <p:txBody>
          <a:bodyPr wrap="square" rtlCol="0">
            <a:spAutoFit/>
          </a:bodyPr>
          <a:lstStyle/>
          <a:p>
            <a:pPr algn="ctr"/>
            <a:r>
              <a:rPr lang="en-US" sz="3600" dirty="0"/>
              <a:t>Friendly PSA:</a:t>
            </a:r>
          </a:p>
          <a:p>
            <a:pPr algn="ctr"/>
            <a:endParaRPr lang="en-US" sz="3600" dirty="0"/>
          </a:p>
          <a:p>
            <a:pPr algn="ctr"/>
            <a:r>
              <a:rPr lang="en-US" sz="3600" b="1" dirty="0"/>
              <a:t>Have you gotten your flu shot?</a:t>
            </a:r>
          </a:p>
          <a:p>
            <a:pPr algn="ctr"/>
            <a:endParaRPr lang="en-US" sz="3600" b="1" dirty="0"/>
          </a:p>
          <a:p>
            <a:pPr algn="ctr"/>
            <a:r>
              <a:rPr lang="en-US" sz="3600" b="1" dirty="0"/>
              <a:t>Give us a thumbs up, </a:t>
            </a:r>
          </a:p>
          <a:p>
            <a:pPr algn="ctr"/>
            <a:r>
              <a:rPr lang="en-US" sz="3600" b="1" dirty="0"/>
              <a:t>if you have!</a:t>
            </a:r>
          </a:p>
        </p:txBody>
      </p:sp>
      <p:pic>
        <p:nvPicPr>
          <p:cNvPr id="2050" name="Picture 2" descr="Britain's favourite emojis revealed | Daily Mail Online">
            <a:extLst>
              <a:ext uri="{FF2B5EF4-FFF2-40B4-BE49-F238E27FC236}">
                <a16:creationId xmlns:a16="http://schemas.microsoft.com/office/drawing/2014/main" id="{6A79E5F1-D98F-4404-AE26-5772CB5E1F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6973" y="874519"/>
            <a:ext cx="5630583" cy="4920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502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06FC9-7A8E-4E94-845B-AAD249473C84}"/>
              </a:ext>
            </a:extLst>
          </p:cNvPr>
          <p:cNvSpPr>
            <a:spLocks noGrp="1"/>
          </p:cNvSpPr>
          <p:nvPr>
            <p:ph type="title"/>
          </p:nvPr>
        </p:nvSpPr>
        <p:spPr/>
        <p:txBody>
          <a:bodyPr>
            <a:normAutofit/>
          </a:bodyPr>
          <a:lstStyle/>
          <a:p>
            <a:r>
              <a:rPr lang="en-US" sz="4000" b="1" dirty="0"/>
              <a:t>Flu Vaccination Rates (US, ND, SD, KS)</a:t>
            </a:r>
            <a:endParaRPr lang="en-US" sz="4000" dirty="0"/>
          </a:p>
        </p:txBody>
      </p:sp>
      <p:sp>
        <p:nvSpPr>
          <p:cNvPr id="6" name="Content Placeholder 5">
            <a:extLst>
              <a:ext uri="{FF2B5EF4-FFF2-40B4-BE49-F238E27FC236}">
                <a16:creationId xmlns:a16="http://schemas.microsoft.com/office/drawing/2014/main" id="{FF7875A8-5058-40A0-B837-A7355DE15E38}"/>
              </a:ext>
            </a:extLst>
          </p:cNvPr>
          <p:cNvSpPr>
            <a:spLocks noGrp="1"/>
          </p:cNvSpPr>
          <p:nvPr>
            <p:ph idx="1"/>
          </p:nvPr>
        </p:nvSpPr>
        <p:spPr/>
        <p:txBody>
          <a:bodyPr/>
          <a:lstStyle/>
          <a:p>
            <a:endParaRPr lang="en-US" dirty="0"/>
          </a:p>
        </p:txBody>
      </p:sp>
      <p:graphicFrame>
        <p:nvGraphicFramePr>
          <p:cNvPr id="3" name="Table 4">
            <a:extLst>
              <a:ext uri="{FF2B5EF4-FFF2-40B4-BE49-F238E27FC236}">
                <a16:creationId xmlns:a16="http://schemas.microsoft.com/office/drawing/2014/main" id="{4A413993-947B-485C-B7A0-A79C1E338B4C}"/>
              </a:ext>
            </a:extLst>
          </p:cNvPr>
          <p:cNvGraphicFramePr>
            <a:graphicFrameLocks/>
          </p:cNvGraphicFramePr>
          <p:nvPr>
            <p:extLst>
              <p:ext uri="{D42A27DB-BD31-4B8C-83A1-F6EECF244321}">
                <p14:modId xmlns:p14="http://schemas.microsoft.com/office/powerpoint/2010/main" val="1983393853"/>
              </p:ext>
            </p:extLst>
          </p:nvPr>
        </p:nvGraphicFramePr>
        <p:xfrm>
          <a:off x="516367" y="1770192"/>
          <a:ext cx="10973182" cy="4361668"/>
        </p:xfrm>
        <a:graphic>
          <a:graphicData uri="http://schemas.openxmlformats.org/drawingml/2006/table">
            <a:tbl>
              <a:tblPr firstRow="1" bandRow="1">
                <a:tableStyleId>{5C22544A-7EE6-4342-B048-85BDC9FD1C3A}</a:tableStyleId>
              </a:tblPr>
              <a:tblGrid>
                <a:gridCol w="2467762">
                  <a:extLst>
                    <a:ext uri="{9D8B030D-6E8A-4147-A177-3AD203B41FA5}">
                      <a16:colId xmlns:a16="http://schemas.microsoft.com/office/drawing/2014/main" val="3732630668"/>
                    </a:ext>
                  </a:extLst>
                </a:gridCol>
                <a:gridCol w="1998351">
                  <a:extLst>
                    <a:ext uri="{9D8B030D-6E8A-4147-A177-3AD203B41FA5}">
                      <a16:colId xmlns:a16="http://schemas.microsoft.com/office/drawing/2014/main" val="1535799725"/>
                    </a:ext>
                  </a:extLst>
                </a:gridCol>
                <a:gridCol w="1998351">
                  <a:extLst>
                    <a:ext uri="{9D8B030D-6E8A-4147-A177-3AD203B41FA5}">
                      <a16:colId xmlns:a16="http://schemas.microsoft.com/office/drawing/2014/main" val="1672578469"/>
                    </a:ext>
                  </a:extLst>
                </a:gridCol>
                <a:gridCol w="1881591">
                  <a:extLst>
                    <a:ext uri="{9D8B030D-6E8A-4147-A177-3AD203B41FA5}">
                      <a16:colId xmlns:a16="http://schemas.microsoft.com/office/drawing/2014/main" val="2635840084"/>
                    </a:ext>
                  </a:extLst>
                </a:gridCol>
                <a:gridCol w="2627127">
                  <a:extLst>
                    <a:ext uri="{9D8B030D-6E8A-4147-A177-3AD203B41FA5}">
                      <a16:colId xmlns:a16="http://schemas.microsoft.com/office/drawing/2014/main" val="3391137869"/>
                    </a:ext>
                  </a:extLst>
                </a:gridCol>
              </a:tblGrid>
              <a:tr h="995041">
                <a:tc>
                  <a:txBody>
                    <a:bodyPr/>
                    <a:lstStyle/>
                    <a:p>
                      <a:pPr algn="ctr"/>
                      <a:r>
                        <a:rPr lang="en-US" sz="2400" dirty="0">
                          <a:solidFill>
                            <a:srgbClr val="594203"/>
                          </a:solidFill>
                        </a:rPr>
                        <a:t>State</a:t>
                      </a:r>
                    </a:p>
                  </a:txBody>
                  <a:tcPr anchor="ctr">
                    <a:solidFill>
                      <a:srgbClr val="F6BC1A"/>
                    </a:solidFill>
                  </a:tcPr>
                </a:tc>
                <a:tc>
                  <a:txBody>
                    <a:bodyPr/>
                    <a:lstStyle/>
                    <a:p>
                      <a:pPr algn="ctr"/>
                      <a:r>
                        <a:rPr lang="en-US" sz="2400" dirty="0">
                          <a:solidFill>
                            <a:srgbClr val="594203"/>
                          </a:solidFill>
                        </a:rPr>
                        <a:t>6mo+</a:t>
                      </a:r>
                    </a:p>
                  </a:txBody>
                  <a:tcPr anchor="ctr">
                    <a:solidFill>
                      <a:srgbClr val="F6BC1A"/>
                    </a:solidFill>
                  </a:tcPr>
                </a:tc>
                <a:tc>
                  <a:txBody>
                    <a:bodyPr/>
                    <a:lstStyle/>
                    <a:p>
                      <a:pPr algn="ctr"/>
                      <a:r>
                        <a:rPr lang="en-US" sz="2400" dirty="0">
                          <a:solidFill>
                            <a:srgbClr val="594203"/>
                          </a:solidFill>
                        </a:rPr>
                        <a:t>6mo-17yrs</a:t>
                      </a:r>
                    </a:p>
                  </a:txBody>
                  <a:tcPr anchor="ctr">
                    <a:solidFill>
                      <a:srgbClr val="F6BC1A"/>
                    </a:solidFill>
                  </a:tcPr>
                </a:tc>
                <a:tc>
                  <a:txBody>
                    <a:bodyPr/>
                    <a:lstStyle/>
                    <a:p>
                      <a:pPr algn="ctr"/>
                      <a:r>
                        <a:rPr lang="en-US" sz="2400" dirty="0">
                          <a:solidFill>
                            <a:srgbClr val="594203"/>
                          </a:solidFill>
                        </a:rPr>
                        <a:t>18yrs+</a:t>
                      </a:r>
                    </a:p>
                  </a:txBody>
                  <a:tcPr anchor="ctr">
                    <a:solidFill>
                      <a:srgbClr val="F6BC1A"/>
                    </a:solidFill>
                  </a:tcPr>
                </a:tc>
                <a:tc>
                  <a:txBody>
                    <a:bodyPr/>
                    <a:lstStyle/>
                    <a:p>
                      <a:pPr algn="ctr"/>
                      <a:r>
                        <a:rPr lang="en-US" sz="2400" dirty="0">
                          <a:solidFill>
                            <a:srgbClr val="594203"/>
                          </a:solidFill>
                        </a:rPr>
                        <a:t>Healthy People </a:t>
                      </a:r>
                    </a:p>
                    <a:p>
                      <a:pPr algn="ctr"/>
                      <a:r>
                        <a:rPr lang="en-US" sz="2400" dirty="0">
                          <a:solidFill>
                            <a:srgbClr val="594203"/>
                          </a:solidFill>
                        </a:rPr>
                        <a:t>2020 Goal</a:t>
                      </a:r>
                    </a:p>
                  </a:txBody>
                  <a:tcPr anchor="ctr">
                    <a:solidFill>
                      <a:srgbClr val="F6BC1A"/>
                    </a:solidFill>
                  </a:tcPr>
                </a:tc>
                <a:extLst>
                  <a:ext uri="{0D108BD9-81ED-4DB2-BD59-A6C34878D82A}">
                    <a16:rowId xmlns:a16="http://schemas.microsoft.com/office/drawing/2014/main" val="3758348688"/>
                  </a:ext>
                </a:extLst>
              </a:tr>
              <a:tr h="859861">
                <a:tc>
                  <a:txBody>
                    <a:bodyPr/>
                    <a:lstStyle/>
                    <a:p>
                      <a:pPr algn="ctr"/>
                      <a:r>
                        <a:rPr lang="en-US" sz="2400" dirty="0">
                          <a:solidFill>
                            <a:srgbClr val="292929"/>
                          </a:solidFill>
                        </a:rPr>
                        <a:t>U.S.</a:t>
                      </a:r>
                    </a:p>
                  </a:txBody>
                  <a:tcPr anchor="ctr">
                    <a:solidFill>
                      <a:schemeClr val="bg1">
                        <a:lumMod val="40000"/>
                        <a:lumOff val="60000"/>
                      </a:schemeClr>
                    </a:solidFill>
                  </a:tcPr>
                </a:tc>
                <a:tc>
                  <a:txBody>
                    <a:bodyPr/>
                    <a:lstStyle/>
                    <a:p>
                      <a:pPr algn="ctr"/>
                      <a:r>
                        <a:rPr lang="en-US" sz="2400" dirty="0">
                          <a:solidFill>
                            <a:srgbClr val="292929"/>
                          </a:solidFill>
                        </a:rPr>
                        <a:t>51.8%</a:t>
                      </a:r>
                    </a:p>
                  </a:txBody>
                  <a:tcPr anchor="ctr">
                    <a:solidFill>
                      <a:schemeClr val="bg1">
                        <a:lumMod val="40000"/>
                        <a:lumOff val="60000"/>
                      </a:schemeClr>
                    </a:solidFill>
                  </a:tcPr>
                </a:tc>
                <a:tc>
                  <a:txBody>
                    <a:bodyPr/>
                    <a:lstStyle/>
                    <a:p>
                      <a:pPr algn="ctr"/>
                      <a:r>
                        <a:rPr lang="en-US" sz="2400" dirty="0">
                          <a:solidFill>
                            <a:srgbClr val="292929"/>
                          </a:solidFill>
                        </a:rPr>
                        <a:t>63.8%</a:t>
                      </a:r>
                    </a:p>
                  </a:txBody>
                  <a:tcPr anchor="ctr">
                    <a:solidFill>
                      <a:schemeClr val="bg1">
                        <a:lumMod val="40000"/>
                        <a:lumOff val="60000"/>
                      </a:schemeClr>
                    </a:solidFill>
                  </a:tcPr>
                </a:tc>
                <a:tc>
                  <a:txBody>
                    <a:bodyPr/>
                    <a:lstStyle/>
                    <a:p>
                      <a:pPr algn="ctr"/>
                      <a:r>
                        <a:rPr lang="en-US" sz="2400" dirty="0">
                          <a:solidFill>
                            <a:srgbClr val="292929"/>
                          </a:solidFill>
                        </a:rPr>
                        <a:t>48.4%</a:t>
                      </a:r>
                    </a:p>
                  </a:txBody>
                  <a:tcPr anchor="ctr">
                    <a:solidFill>
                      <a:schemeClr val="bg1">
                        <a:lumMod val="40000"/>
                        <a:lumOff val="60000"/>
                      </a:schemeClr>
                    </a:solidFill>
                  </a:tcPr>
                </a:tc>
                <a:tc>
                  <a:txBody>
                    <a:bodyPr/>
                    <a:lstStyle/>
                    <a:p>
                      <a:pPr algn="ctr"/>
                      <a:r>
                        <a:rPr lang="en-US" sz="2400" dirty="0">
                          <a:solidFill>
                            <a:srgbClr val="292929"/>
                          </a:solidFill>
                        </a:rPr>
                        <a:t>70%</a:t>
                      </a:r>
                    </a:p>
                  </a:txBody>
                  <a:tcPr anchor="ctr">
                    <a:solidFill>
                      <a:schemeClr val="bg1">
                        <a:lumMod val="40000"/>
                        <a:lumOff val="60000"/>
                      </a:schemeClr>
                    </a:solidFill>
                  </a:tcPr>
                </a:tc>
                <a:extLst>
                  <a:ext uri="{0D108BD9-81ED-4DB2-BD59-A6C34878D82A}">
                    <a16:rowId xmlns:a16="http://schemas.microsoft.com/office/drawing/2014/main" val="3297142291"/>
                  </a:ext>
                </a:extLst>
              </a:tr>
              <a:tr h="859861">
                <a:tc>
                  <a:txBody>
                    <a:bodyPr/>
                    <a:lstStyle/>
                    <a:p>
                      <a:pPr algn="ctr"/>
                      <a:r>
                        <a:rPr lang="en-US" sz="2400" dirty="0">
                          <a:solidFill>
                            <a:srgbClr val="292929"/>
                          </a:solidFill>
                        </a:rPr>
                        <a:t>North Dakota</a:t>
                      </a:r>
                    </a:p>
                  </a:txBody>
                  <a:tcPr anchor="ctr"/>
                </a:tc>
                <a:tc>
                  <a:txBody>
                    <a:bodyPr/>
                    <a:lstStyle/>
                    <a:p>
                      <a:pPr algn="ctr"/>
                      <a:r>
                        <a:rPr lang="en-US" sz="2400" dirty="0">
                          <a:solidFill>
                            <a:srgbClr val="292929"/>
                          </a:solidFill>
                        </a:rPr>
                        <a:t>56.5%</a:t>
                      </a:r>
                    </a:p>
                  </a:txBody>
                  <a:tcPr anchor="ctr"/>
                </a:tc>
                <a:tc>
                  <a:txBody>
                    <a:bodyPr/>
                    <a:lstStyle/>
                    <a:p>
                      <a:pPr algn="ctr"/>
                      <a:r>
                        <a:rPr lang="en-US" sz="2400" dirty="0">
                          <a:solidFill>
                            <a:srgbClr val="292929"/>
                          </a:solidFill>
                        </a:rPr>
                        <a:t>69.0%</a:t>
                      </a:r>
                    </a:p>
                  </a:txBody>
                  <a:tcPr anchor="ctr"/>
                </a:tc>
                <a:tc>
                  <a:txBody>
                    <a:bodyPr/>
                    <a:lstStyle/>
                    <a:p>
                      <a:pPr algn="ctr"/>
                      <a:r>
                        <a:rPr lang="en-US" sz="2400" dirty="0">
                          <a:solidFill>
                            <a:srgbClr val="292929"/>
                          </a:solidFill>
                        </a:rPr>
                        <a:t>52.9%</a:t>
                      </a:r>
                    </a:p>
                  </a:txBody>
                  <a:tcPr anchor="ctr"/>
                </a:tc>
                <a:tc>
                  <a:txBody>
                    <a:bodyPr/>
                    <a:lstStyle/>
                    <a:p>
                      <a:pPr algn="ctr"/>
                      <a:r>
                        <a:rPr lang="en-US" sz="2400" dirty="0">
                          <a:solidFill>
                            <a:srgbClr val="292929"/>
                          </a:solidFill>
                        </a:rPr>
                        <a:t>70%</a:t>
                      </a:r>
                    </a:p>
                  </a:txBody>
                  <a:tcPr anchor="ctr"/>
                </a:tc>
                <a:extLst>
                  <a:ext uri="{0D108BD9-81ED-4DB2-BD59-A6C34878D82A}">
                    <a16:rowId xmlns:a16="http://schemas.microsoft.com/office/drawing/2014/main" val="1725514242"/>
                  </a:ext>
                </a:extLst>
              </a:tr>
              <a:tr h="859861">
                <a:tc>
                  <a:txBody>
                    <a:bodyPr/>
                    <a:lstStyle/>
                    <a:p>
                      <a:pPr algn="ctr"/>
                      <a:r>
                        <a:rPr lang="en-US" sz="2400" dirty="0">
                          <a:solidFill>
                            <a:srgbClr val="292929"/>
                          </a:solidFill>
                        </a:rPr>
                        <a:t>South Dakota</a:t>
                      </a:r>
                    </a:p>
                  </a:txBody>
                  <a:tcPr anchor="ctr"/>
                </a:tc>
                <a:tc>
                  <a:txBody>
                    <a:bodyPr/>
                    <a:lstStyle/>
                    <a:p>
                      <a:pPr algn="ctr"/>
                      <a:r>
                        <a:rPr lang="en-US" sz="2400" dirty="0">
                          <a:solidFill>
                            <a:srgbClr val="292929"/>
                          </a:solidFill>
                        </a:rPr>
                        <a:t>58.7%</a:t>
                      </a:r>
                    </a:p>
                  </a:txBody>
                  <a:tcPr anchor="ctr"/>
                </a:tc>
                <a:tc>
                  <a:txBody>
                    <a:bodyPr/>
                    <a:lstStyle/>
                    <a:p>
                      <a:pPr algn="ctr"/>
                      <a:r>
                        <a:rPr lang="en-US" sz="2400" dirty="0">
                          <a:solidFill>
                            <a:srgbClr val="292929"/>
                          </a:solidFill>
                        </a:rPr>
                        <a:t>70.3%</a:t>
                      </a:r>
                    </a:p>
                  </a:txBody>
                  <a:tcPr anchor="ctr"/>
                </a:tc>
                <a:tc>
                  <a:txBody>
                    <a:bodyPr/>
                    <a:lstStyle/>
                    <a:p>
                      <a:pPr algn="ctr"/>
                      <a:r>
                        <a:rPr lang="en-US" sz="2400" dirty="0">
                          <a:solidFill>
                            <a:srgbClr val="292929"/>
                          </a:solidFill>
                        </a:rPr>
                        <a:t>55.1%</a:t>
                      </a:r>
                    </a:p>
                  </a:txBody>
                  <a:tcPr anchor="ctr"/>
                </a:tc>
                <a:tc>
                  <a:txBody>
                    <a:bodyPr/>
                    <a:lstStyle/>
                    <a:p>
                      <a:pPr algn="ctr"/>
                      <a:r>
                        <a:rPr lang="en-US" sz="2400" dirty="0">
                          <a:solidFill>
                            <a:srgbClr val="292929"/>
                          </a:solidFill>
                        </a:rPr>
                        <a:t>70%</a:t>
                      </a:r>
                    </a:p>
                  </a:txBody>
                  <a:tcPr anchor="ctr"/>
                </a:tc>
                <a:extLst>
                  <a:ext uri="{0D108BD9-81ED-4DB2-BD59-A6C34878D82A}">
                    <a16:rowId xmlns:a16="http://schemas.microsoft.com/office/drawing/2014/main" val="1471380231"/>
                  </a:ext>
                </a:extLst>
              </a:tr>
              <a:tr h="787044">
                <a:tc>
                  <a:txBody>
                    <a:bodyPr/>
                    <a:lstStyle/>
                    <a:p>
                      <a:pPr algn="ctr"/>
                      <a:r>
                        <a:rPr lang="en-US" sz="2400" dirty="0">
                          <a:solidFill>
                            <a:srgbClr val="292929"/>
                          </a:solidFill>
                        </a:rPr>
                        <a:t>Kansas</a:t>
                      </a:r>
                    </a:p>
                  </a:txBody>
                  <a:tcPr anchor="ctr"/>
                </a:tc>
                <a:tc>
                  <a:txBody>
                    <a:bodyPr/>
                    <a:lstStyle/>
                    <a:p>
                      <a:pPr algn="ctr"/>
                      <a:r>
                        <a:rPr lang="en-US" sz="2400" dirty="0">
                          <a:solidFill>
                            <a:srgbClr val="292929"/>
                          </a:solidFill>
                        </a:rPr>
                        <a:t>54.5%</a:t>
                      </a:r>
                    </a:p>
                  </a:txBody>
                  <a:tcPr anchor="ctr"/>
                </a:tc>
                <a:tc>
                  <a:txBody>
                    <a:bodyPr/>
                    <a:lstStyle/>
                    <a:p>
                      <a:pPr algn="ctr"/>
                      <a:r>
                        <a:rPr lang="en-US" sz="2400" dirty="0">
                          <a:solidFill>
                            <a:srgbClr val="292929"/>
                          </a:solidFill>
                        </a:rPr>
                        <a:t>66.1%</a:t>
                      </a:r>
                    </a:p>
                  </a:txBody>
                  <a:tcPr anchor="ctr"/>
                </a:tc>
                <a:tc>
                  <a:txBody>
                    <a:bodyPr/>
                    <a:lstStyle/>
                    <a:p>
                      <a:pPr algn="ctr"/>
                      <a:r>
                        <a:rPr lang="en-US" sz="2400" dirty="0">
                          <a:solidFill>
                            <a:srgbClr val="292929"/>
                          </a:solidFill>
                        </a:rPr>
                        <a:t>50.9%</a:t>
                      </a:r>
                    </a:p>
                  </a:txBody>
                  <a:tcPr anchor="ctr"/>
                </a:tc>
                <a:tc>
                  <a:txBody>
                    <a:bodyPr/>
                    <a:lstStyle/>
                    <a:p>
                      <a:pPr algn="ctr"/>
                      <a:r>
                        <a:rPr lang="en-US" sz="2400" dirty="0">
                          <a:solidFill>
                            <a:srgbClr val="292929"/>
                          </a:solidFill>
                        </a:rPr>
                        <a:t>70%</a:t>
                      </a:r>
                    </a:p>
                  </a:txBody>
                  <a:tcPr anchor="ctr"/>
                </a:tc>
                <a:extLst>
                  <a:ext uri="{0D108BD9-81ED-4DB2-BD59-A6C34878D82A}">
                    <a16:rowId xmlns:a16="http://schemas.microsoft.com/office/drawing/2014/main" val="2923751821"/>
                  </a:ext>
                </a:extLst>
              </a:tr>
            </a:tbl>
          </a:graphicData>
        </a:graphic>
      </p:graphicFrame>
      <p:sp>
        <p:nvSpPr>
          <p:cNvPr id="4" name="TextBox 3">
            <a:extLst>
              <a:ext uri="{FF2B5EF4-FFF2-40B4-BE49-F238E27FC236}">
                <a16:creationId xmlns:a16="http://schemas.microsoft.com/office/drawing/2014/main" id="{EDD670EB-816D-448C-9192-7EFCCBE9ED32}"/>
              </a:ext>
            </a:extLst>
          </p:cNvPr>
          <p:cNvSpPr txBox="1"/>
          <p:nvPr/>
        </p:nvSpPr>
        <p:spPr>
          <a:xfrm>
            <a:off x="617499" y="6211669"/>
            <a:ext cx="11574501" cy="600164"/>
          </a:xfrm>
          <a:prstGeom prst="rect">
            <a:avLst/>
          </a:prstGeom>
          <a:noFill/>
        </p:spPr>
        <p:txBody>
          <a:bodyPr wrap="square" rtlCol="0">
            <a:spAutoFit/>
          </a:bodyPr>
          <a:lstStyle/>
          <a:p>
            <a:pPr algn="r"/>
            <a:r>
              <a:rPr lang="en-US" sz="1100" b="0" i="0" dirty="0">
                <a:solidFill>
                  <a:srgbClr val="000000"/>
                </a:solidFill>
                <a:effectLst/>
              </a:rPr>
              <a:t>Influenza vaccination coverage estimates for persons 6 months and older by state, HHS region, and the United States, National Immunization Survey-Flu (NIS-Flu) and Behavioral Risk Factor Surveillance System (BRFSS), 2019-20 influenza season</a:t>
            </a:r>
            <a:br>
              <a:rPr lang="en-US" sz="1100" b="0" i="0" dirty="0">
                <a:solidFill>
                  <a:srgbClr val="000000"/>
                </a:solidFill>
                <a:effectLst/>
              </a:rPr>
            </a:br>
            <a:r>
              <a:rPr lang="en-US" sz="1100" dirty="0">
                <a:solidFill>
                  <a:schemeClr val="tx1">
                    <a:lumMod val="50000"/>
                  </a:schemeClr>
                </a:solidFill>
                <a:hlinkClick r:id="rId3"/>
              </a:rPr>
              <a:t>https://www.cdc.gov/flu/fluvaxview/reportshtml/reporti1920/reportii/index.html</a:t>
            </a:r>
            <a:r>
              <a:rPr lang="en-US" sz="1100" dirty="0">
                <a:solidFill>
                  <a:schemeClr val="tx1">
                    <a:lumMod val="50000"/>
                  </a:schemeClr>
                </a:solidFill>
              </a:rPr>
              <a:t> </a:t>
            </a:r>
          </a:p>
        </p:txBody>
      </p:sp>
    </p:spTree>
    <p:extLst>
      <p:ext uri="{BB962C8B-B14F-4D97-AF65-F5344CB8AC3E}">
        <p14:creationId xmlns:p14="http://schemas.microsoft.com/office/powerpoint/2010/main" val="2949643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06FC9-7A8E-4E94-845B-AAD249473C84}"/>
              </a:ext>
            </a:extLst>
          </p:cNvPr>
          <p:cNvSpPr>
            <a:spLocks noGrp="1"/>
          </p:cNvSpPr>
          <p:nvPr>
            <p:ph type="title"/>
          </p:nvPr>
        </p:nvSpPr>
        <p:spPr/>
        <p:txBody>
          <a:bodyPr>
            <a:normAutofit/>
          </a:bodyPr>
          <a:lstStyle/>
          <a:p>
            <a:r>
              <a:rPr lang="en-US" sz="4000" b="1" dirty="0"/>
              <a:t>Declining Rates During COVID-19</a:t>
            </a:r>
            <a:endParaRPr lang="en-US" sz="4000" dirty="0"/>
          </a:p>
        </p:txBody>
      </p:sp>
      <p:sp>
        <p:nvSpPr>
          <p:cNvPr id="6" name="Content Placeholder 5">
            <a:extLst>
              <a:ext uri="{FF2B5EF4-FFF2-40B4-BE49-F238E27FC236}">
                <a16:creationId xmlns:a16="http://schemas.microsoft.com/office/drawing/2014/main" id="{FF7875A8-5058-40A0-B837-A7355DE15E38}"/>
              </a:ext>
            </a:extLst>
          </p:cNvPr>
          <p:cNvSpPr>
            <a:spLocks noGrp="1"/>
          </p:cNvSpPr>
          <p:nvPr>
            <p:ph idx="1"/>
          </p:nvPr>
        </p:nvSpPr>
        <p:spPr>
          <a:xfrm>
            <a:off x="348172" y="1728787"/>
            <a:ext cx="5514047" cy="3599316"/>
          </a:xfrm>
        </p:spPr>
        <p:txBody>
          <a:bodyPr>
            <a:normAutofit/>
          </a:bodyPr>
          <a:lstStyle/>
          <a:p>
            <a:r>
              <a:rPr lang="en-US" dirty="0">
                <a:solidFill>
                  <a:srgbClr val="000000"/>
                </a:solidFill>
                <a:latin typeface="Open Sans"/>
              </a:rPr>
              <a:t>Significant d</a:t>
            </a:r>
            <a:r>
              <a:rPr lang="en-US" b="0" i="0" dirty="0">
                <a:solidFill>
                  <a:srgbClr val="000000"/>
                </a:solidFill>
                <a:effectLst/>
                <a:latin typeface="Open Sans"/>
              </a:rPr>
              <a:t>ecrease in orders for VFC-funded, ACIP-recommended non-influenza childhood vaccines </a:t>
            </a:r>
          </a:p>
        </p:txBody>
      </p:sp>
      <p:pic>
        <p:nvPicPr>
          <p:cNvPr id="1026" name="Picture 2" descr="The figure is a photo of an infant receiving a checkup with text about the importance of childhood vaccination during the COVID-19 pandemic.">
            <a:extLst>
              <a:ext uri="{FF2B5EF4-FFF2-40B4-BE49-F238E27FC236}">
                <a16:creationId xmlns:a16="http://schemas.microsoft.com/office/drawing/2014/main" id="{F91F0BDB-5C5C-413D-B15C-23826C25E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25190"/>
            <a:ext cx="5411432" cy="30423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F30BE65-B896-4092-B17F-DF08042CEBB8}"/>
              </a:ext>
            </a:extLst>
          </p:cNvPr>
          <p:cNvSpPr txBox="1"/>
          <p:nvPr/>
        </p:nvSpPr>
        <p:spPr>
          <a:xfrm>
            <a:off x="617499" y="6427113"/>
            <a:ext cx="11574501" cy="430887"/>
          </a:xfrm>
          <a:prstGeom prst="rect">
            <a:avLst/>
          </a:prstGeom>
          <a:noFill/>
        </p:spPr>
        <p:txBody>
          <a:bodyPr wrap="square" rtlCol="0">
            <a:spAutoFit/>
          </a:bodyPr>
          <a:lstStyle/>
          <a:p>
            <a:pPr algn="r"/>
            <a:r>
              <a:rPr lang="en-US" sz="1100" b="0" i="0" dirty="0">
                <a:solidFill>
                  <a:srgbClr val="000000"/>
                </a:solidFill>
                <a:effectLst/>
                <a:latin typeface="Merriweather"/>
              </a:rPr>
              <a:t>Effects of the COVID-19 Pandemic on Routine Pediatric Vaccine Ordering and Administration — United States, 2020</a:t>
            </a:r>
            <a:br>
              <a:rPr lang="en-US" sz="1100" b="0" i="0" dirty="0">
                <a:solidFill>
                  <a:srgbClr val="000000"/>
                </a:solidFill>
                <a:effectLst/>
              </a:rPr>
            </a:br>
            <a:r>
              <a:rPr lang="en-US" sz="1100" dirty="0">
                <a:solidFill>
                  <a:schemeClr val="tx1">
                    <a:lumMod val="50000"/>
                  </a:schemeClr>
                </a:solidFill>
                <a:hlinkClick r:id="rId4"/>
              </a:rPr>
              <a:t>https://www.cdc.gov/mmwr/volumes/69/wr/mm6919e2.htm</a:t>
            </a:r>
            <a:r>
              <a:rPr lang="en-US" sz="1100" dirty="0">
                <a:solidFill>
                  <a:schemeClr val="tx1">
                    <a:lumMod val="50000"/>
                  </a:schemeClr>
                </a:solidFill>
              </a:rPr>
              <a:t> </a:t>
            </a:r>
          </a:p>
        </p:txBody>
      </p:sp>
      <p:pic>
        <p:nvPicPr>
          <p:cNvPr id="4" name="Picture 3">
            <a:extLst>
              <a:ext uri="{FF2B5EF4-FFF2-40B4-BE49-F238E27FC236}">
                <a16:creationId xmlns:a16="http://schemas.microsoft.com/office/drawing/2014/main" id="{9AD5BF9C-24F1-4819-ACB0-9BCEBD264A96}"/>
              </a:ext>
            </a:extLst>
          </p:cNvPr>
          <p:cNvPicPr>
            <a:picLocks noChangeAspect="1"/>
          </p:cNvPicPr>
          <p:nvPr/>
        </p:nvPicPr>
        <p:blipFill>
          <a:blip r:embed="rId5"/>
          <a:stretch>
            <a:fillRect/>
          </a:stretch>
        </p:blipFill>
        <p:spPr>
          <a:xfrm>
            <a:off x="5686149" y="3125190"/>
            <a:ext cx="6333748" cy="3265262"/>
          </a:xfrm>
          <a:prstGeom prst="rect">
            <a:avLst/>
          </a:prstGeom>
        </p:spPr>
      </p:pic>
      <p:sp>
        <p:nvSpPr>
          <p:cNvPr id="8" name="Content Placeholder 5">
            <a:extLst>
              <a:ext uri="{FF2B5EF4-FFF2-40B4-BE49-F238E27FC236}">
                <a16:creationId xmlns:a16="http://schemas.microsoft.com/office/drawing/2014/main" id="{6543523E-11A9-4AF0-85E5-66B98D4FE0BE}"/>
              </a:ext>
            </a:extLst>
          </p:cNvPr>
          <p:cNvSpPr txBox="1">
            <a:spLocks/>
          </p:cNvSpPr>
          <p:nvPr/>
        </p:nvSpPr>
        <p:spPr>
          <a:xfrm>
            <a:off x="6096000" y="1728787"/>
            <a:ext cx="5514047" cy="139640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dirty="0">
                <a:solidFill>
                  <a:srgbClr val="000000"/>
                </a:solidFill>
                <a:latin typeface="Open Sans"/>
              </a:rPr>
              <a:t>The decline began the week after the national emergency declaration; similar declines in orders for other vaccines were also observed.</a:t>
            </a:r>
            <a:endParaRPr lang="en-US" dirty="0"/>
          </a:p>
        </p:txBody>
      </p:sp>
    </p:spTree>
    <p:extLst>
      <p:ext uri="{BB962C8B-B14F-4D97-AF65-F5344CB8AC3E}">
        <p14:creationId xmlns:p14="http://schemas.microsoft.com/office/powerpoint/2010/main" val="1240744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2C10E-7711-43A7-869F-9F20622CAE30}"/>
              </a:ext>
            </a:extLst>
          </p:cNvPr>
          <p:cNvSpPr>
            <a:spLocks noGrp="1"/>
          </p:cNvSpPr>
          <p:nvPr>
            <p:ph type="title"/>
          </p:nvPr>
        </p:nvSpPr>
        <p:spPr/>
        <p:txBody>
          <a:bodyPr>
            <a:normAutofit/>
          </a:bodyPr>
          <a:lstStyle/>
          <a:p>
            <a:r>
              <a:rPr lang="en-US" sz="4000" dirty="0"/>
              <a:t>Overview</a:t>
            </a:r>
          </a:p>
        </p:txBody>
      </p:sp>
      <p:sp>
        <p:nvSpPr>
          <p:cNvPr id="3" name="Content Placeholder 2">
            <a:extLst>
              <a:ext uri="{FF2B5EF4-FFF2-40B4-BE49-F238E27FC236}">
                <a16:creationId xmlns:a16="http://schemas.microsoft.com/office/drawing/2014/main" id="{3E942BD8-4E56-4F6C-987D-0ED2B9B731B5}"/>
              </a:ext>
            </a:extLst>
          </p:cNvPr>
          <p:cNvSpPr>
            <a:spLocks noGrp="1"/>
          </p:cNvSpPr>
          <p:nvPr>
            <p:ph idx="1"/>
          </p:nvPr>
        </p:nvSpPr>
        <p:spPr>
          <a:xfrm>
            <a:off x="484094" y="1775012"/>
            <a:ext cx="6884893" cy="4790451"/>
          </a:xfrm>
        </p:spPr>
        <p:txBody>
          <a:bodyPr>
            <a:normAutofit lnSpcReduction="10000"/>
          </a:bodyPr>
          <a:lstStyle/>
          <a:p>
            <a:pPr marL="285750" indent="-285750"/>
            <a:r>
              <a:rPr lang="en-US" sz="3600" dirty="0"/>
              <a:t>Introductions	</a:t>
            </a:r>
          </a:p>
          <a:p>
            <a:pPr marL="285750" indent="-285750"/>
            <a:r>
              <a:rPr lang="en-US" sz="3600" dirty="0"/>
              <a:t>About IKC</a:t>
            </a:r>
          </a:p>
          <a:p>
            <a:pPr marL="285750" indent="-285750"/>
            <a:r>
              <a:rPr lang="en-US" sz="3600" dirty="0"/>
              <a:t>Vaccination Rates</a:t>
            </a:r>
          </a:p>
          <a:p>
            <a:pPr marL="285750" indent="-285750"/>
            <a:r>
              <a:rPr lang="en-US" sz="3600" dirty="0"/>
              <a:t>Vaccine Confidence and Misinformation</a:t>
            </a:r>
            <a:endParaRPr lang="en-US" sz="3200" dirty="0"/>
          </a:p>
          <a:p>
            <a:pPr marL="285750" indent="-285750"/>
            <a:r>
              <a:rPr lang="en-US" sz="3600" dirty="0"/>
              <a:t>Immunization Resources</a:t>
            </a:r>
          </a:p>
          <a:p>
            <a:pPr marL="285750" indent="-285750"/>
            <a:r>
              <a:rPr lang="en-US" sz="3600" dirty="0"/>
              <a:t>Ideas for Extension</a:t>
            </a:r>
          </a:p>
          <a:p>
            <a:pPr marL="285750" indent="-285750"/>
            <a:r>
              <a:rPr lang="en-US" sz="3600" dirty="0"/>
              <a:t>Questions</a:t>
            </a:r>
          </a:p>
        </p:txBody>
      </p:sp>
      <p:pic>
        <p:nvPicPr>
          <p:cNvPr id="7" name="Picture 6">
            <a:extLst>
              <a:ext uri="{FF2B5EF4-FFF2-40B4-BE49-F238E27FC236}">
                <a16:creationId xmlns:a16="http://schemas.microsoft.com/office/drawing/2014/main" id="{BF5B9DEA-87FE-46D7-BA67-805C4A5BC808}"/>
              </a:ext>
            </a:extLst>
          </p:cNvPr>
          <p:cNvPicPr>
            <a:picLocks noChangeAspect="1"/>
          </p:cNvPicPr>
          <p:nvPr/>
        </p:nvPicPr>
        <p:blipFill>
          <a:blip r:embed="rId3"/>
          <a:stretch>
            <a:fillRect/>
          </a:stretch>
        </p:blipFill>
        <p:spPr>
          <a:xfrm>
            <a:off x="7739101" y="2247644"/>
            <a:ext cx="3723640" cy="24824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1039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D82E28-C2EB-4E1B-8088-CEBA4AA5EFA3}"/>
              </a:ext>
            </a:extLst>
          </p:cNvPr>
          <p:cNvSpPr>
            <a:spLocks noGrp="1"/>
          </p:cNvSpPr>
          <p:nvPr>
            <p:ph type="title"/>
          </p:nvPr>
        </p:nvSpPr>
        <p:spPr/>
        <p:txBody>
          <a:bodyPr/>
          <a:lstStyle/>
          <a:p>
            <a:r>
              <a:rPr lang="en-US"/>
              <a:t> </a:t>
            </a:r>
          </a:p>
        </p:txBody>
      </p:sp>
      <p:sp>
        <p:nvSpPr>
          <p:cNvPr id="6" name="TextBox 5">
            <a:extLst>
              <a:ext uri="{FF2B5EF4-FFF2-40B4-BE49-F238E27FC236}">
                <a16:creationId xmlns:a16="http://schemas.microsoft.com/office/drawing/2014/main" id="{263FB8C8-A380-4E23-A2A4-6822E9CFA5C6}"/>
              </a:ext>
            </a:extLst>
          </p:cNvPr>
          <p:cNvSpPr txBox="1"/>
          <p:nvPr/>
        </p:nvSpPr>
        <p:spPr>
          <a:xfrm>
            <a:off x="347169" y="5119421"/>
            <a:ext cx="3349487" cy="1200329"/>
          </a:xfrm>
          <a:prstGeom prst="rect">
            <a:avLst/>
          </a:prstGeom>
          <a:noFill/>
        </p:spPr>
        <p:txBody>
          <a:bodyPr wrap="square" rtlCol="0">
            <a:spAutoFit/>
          </a:bodyPr>
          <a:lstStyle/>
          <a:p>
            <a:pPr algn="ctr"/>
            <a:r>
              <a:rPr lang="en-US" sz="3600" dirty="0"/>
              <a:t>Community Immunity</a:t>
            </a:r>
          </a:p>
        </p:txBody>
      </p:sp>
      <p:pic>
        <p:nvPicPr>
          <p:cNvPr id="2" name="Picture 1">
            <a:extLst>
              <a:ext uri="{FF2B5EF4-FFF2-40B4-BE49-F238E27FC236}">
                <a16:creationId xmlns:a16="http://schemas.microsoft.com/office/drawing/2014/main" id="{688F0A1A-B946-439F-B0D2-FC50E8BB6D57}"/>
              </a:ext>
            </a:extLst>
          </p:cNvPr>
          <p:cNvPicPr>
            <a:picLocks noChangeAspect="1"/>
          </p:cNvPicPr>
          <p:nvPr/>
        </p:nvPicPr>
        <p:blipFill rotWithShape="1">
          <a:blip r:embed="rId3"/>
          <a:srcRect t="8957" r="1233" b="5073"/>
          <a:stretch/>
        </p:blipFill>
        <p:spPr>
          <a:xfrm>
            <a:off x="1" y="0"/>
            <a:ext cx="12192000" cy="4744122"/>
          </a:xfrm>
          <a:prstGeom prst="rect">
            <a:avLst/>
          </a:prstGeom>
        </p:spPr>
      </p:pic>
      <p:sp>
        <p:nvSpPr>
          <p:cNvPr id="7" name="TextBox 6">
            <a:extLst>
              <a:ext uri="{FF2B5EF4-FFF2-40B4-BE49-F238E27FC236}">
                <a16:creationId xmlns:a16="http://schemas.microsoft.com/office/drawing/2014/main" id="{4F8C6048-21E7-4E52-97ED-7605516A7F15}"/>
              </a:ext>
            </a:extLst>
          </p:cNvPr>
          <p:cNvSpPr txBox="1"/>
          <p:nvPr/>
        </p:nvSpPr>
        <p:spPr>
          <a:xfrm>
            <a:off x="4862456" y="5013064"/>
            <a:ext cx="6572923" cy="1754326"/>
          </a:xfrm>
          <a:prstGeom prst="rect">
            <a:avLst/>
          </a:prstGeom>
          <a:noFill/>
        </p:spPr>
        <p:txBody>
          <a:bodyPr wrap="square" rtlCol="0">
            <a:spAutoFit/>
          </a:bodyPr>
          <a:lstStyle/>
          <a:p>
            <a:r>
              <a:rPr lang="en-US" b="0" dirty="0">
                <a:solidFill>
                  <a:srgbClr val="222222"/>
                </a:solidFill>
                <a:effectLst/>
                <a:latin typeface="Roboto" panose="02000000000000000000" pitchFamily="2" charset="0"/>
              </a:rPr>
              <a:t>When a large part of the population of an area is immune to a specific disease. If enough people are resistant to the cause of a disease, such as a virus or bacteria, </a:t>
            </a:r>
            <a:r>
              <a:rPr lang="en-US" b="1" dirty="0">
                <a:solidFill>
                  <a:srgbClr val="222222"/>
                </a:solidFill>
                <a:effectLst/>
                <a:latin typeface="Roboto" panose="02000000000000000000" pitchFamily="2" charset="0"/>
              </a:rPr>
              <a:t>it has nowhere to go.</a:t>
            </a:r>
          </a:p>
          <a:p>
            <a:endParaRPr lang="en-US" i="1" dirty="0">
              <a:solidFill>
                <a:srgbClr val="222222"/>
              </a:solidFill>
              <a:latin typeface="Roboto" panose="02000000000000000000" pitchFamily="2" charset="0"/>
            </a:endParaRPr>
          </a:p>
          <a:p>
            <a:r>
              <a:rPr lang="en-US" b="0" i="1" dirty="0">
                <a:solidFill>
                  <a:srgbClr val="222222"/>
                </a:solidFill>
                <a:effectLst/>
                <a:latin typeface="Roboto" panose="02000000000000000000" pitchFamily="2" charset="0"/>
              </a:rPr>
              <a:t>While not every single individual may be immune, the group as a whole has protection.</a:t>
            </a:r>
            <a:endParaRPr lang="en-US" i="1" dirty="0"/>
          </a:p>
        </p:txBody>
      </p:sp>
      <p:sp>
        <p:nvSpPr>
          <p:cNvPr id="8" name="TextBox 7">
            <a:extLst>
              <a:ext uri="{FF2B5EF4-FFF2-40B4-BE49-F238E27FC236}">
                <a16:creationId xmlns:a16="http://schemas.microsoft.com/office/drawing/2014/main" id="{22CDCA9B-2340-41D5-85CB-93553C4BA93A}"/>
              </a:ext>
            </a:extLst>
          </p:cNvPr>
          <p:cNvSpPr txBox="1"/>
          <p:nvPr/>
        </p:nvSpPr>
        <p:spPr>
          <a:xfrm>
            <a:off x="1990165" y="4475181"/>
            <a:ext cx="10201834" cy="261610"/>
          </a:xfrm>
          <a:prstGeom prst="rect">
            <a:avLst/>
          </a:prstGeom>
          <a:noFill/>
        </p:spPr>
        <p:txBody>
          <a:bodyPr wrap="square" rtlCol="0">
            <a:spAutoFit/>
          </a:bodyPr>
          <a:lstStyle/>
          <a:p>
            <a:pPr algn="r"/>
            <a:r>
              <a:rPr lang="en-US" sz="1050" i="1" dirty="0">
                <a:solidFill>
                  <a:srgbClr val="66CCFF"/>
                </a:solidFill>
              </a:rPr>
              <a:t>Graphic Source:   https://www.aap.org/en-us/advocacy-and-policy/aap-health-initiatives/immunizations/Pages/Across-America.aspx</a:t>
            </a:r>
          </a:p>
        </p:txBody>
      </p:sp>
    </p:spTree>
    <p:extLst>
      <p:ext uri="{BB962C8B-B14F-4D97-AF65-F5344CB8AC3E}">
        <p14:creationId xmlns:p14="http://schemas.microsoft.com/office/powerpoint/2010/main" val="3218149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D5422-B6D3-4CDB-9A11-F651A8E19F32}"/>
              </a:ext>
            </a:extLst>
          </p:cNvPr>
          <p:cNvSpPr>
            <a:spLocks noGrp="1"/>
          </p:cNvSpPr>
          <p:nvPr>
            <p:ph type="ctrTitle"/>
          </p:nvPr>
        </p:nvSpPr>
        <p:spPr>
          <a:xfrm>
            <a:off x="680322" y="4076700"/>
            <a:ext cx="8144134" cy="990687"/>
          </a:xfrm>
        </p:spPr>
        <p:txBody>
          <a:bodyPr/>
          <a:lstStyle/>
          <a:p>
            <a:r>
              <a:rPr lang="en-US" dirty="0"/>
              <a:t>Vaccination Confidence &amp; Misinformation</a:t>
            </a:r>
          </a:p>
        </p:txBody>
      </p:sp>
      <p:sp>
        <p:nvSpPr>
          <p:cNvPr id="3" name="Subtitle 2">
            <a:extLst>
              <a:ext uri="{FF2B5EF4-FFF2-40B4-BE49-F238E27FC236}">
                <a16:creationId xmlns:a16="http://schemas.microsoft.com/office/drawing/2014/main" id="{6080FE0D-D736-4B26-8AF5-AB237854C16A}"/>
              </a:ext>
            </a:extLst>
          </p:cNvPr>
          <p:cNvSpPr>
            <a:spLocks noGrp="1"/>
          </p:cNvSpPr>
          <p:nvPr>
            <p:ph type="subTitle" idx="1"/>
          </p:nvPr>
        </p:nvSpPr>
        <p:spPr>
          <a:xfrm>
            <a:off x="680322" y="5181439"/>
            <a:ext cx="8144134" cy="1117687"/>
          </a:xfrm>
        </p:spPr>
        <p:txBody>
          <a:bodyPr/>
          <a:lstStyle/>
          <a:p>
            <a:endParaRPr lang="en-US" dirty="0"/>
          </a:p>
        </p:txBody>
      </p:sp>
    </p:spTree>
    <p:extLst>
      <p:ext uri="{BB962C8B-B14F-4D97-AF65-F5344CB8AC3E}">
        <p14:creationId xmlns:p14="http://schemas.microsoft.com/office/powerpoint/2010/main" val="3042490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06FC9-7A8E-4E94-845B-AAD249473C84}"/>
              </a:ext>
            </a:extLst>
          </p:cNvPr>
          <p:cNvSpPr>
            <a:spLocks noGrp="1"/>
          </p:cNvSpPr>
          <p:nvPr>
            <p:ph type="title"/>
          </p:nvPr>
        </p:nvSpPr>
        <p:spPr/>
        <p:txBody>
          <a:bodyPr>
            <a:normAutofit/>
          </a:bodyPr>
          <a:lstStyle/>
          <a:p>
            <a:r>
              <a:rPr lang="en-US" sz="4000" b="1" dirty="0"/>
              <a:t>Vaccine Confidence &amp; Misinformation</a:t>
            </a:r>
            <a:endParaRPr lang="en-US" sz="4000" dirty="0"/>
          </a:p>
        </p:txBody>
      </p:sp>
      <p:sp>
        <p:nvSpPr>
          <p:cNvPr id="6" name="Content Placeholder 5">
            <a:extLst>
              <a:ext uri="{FF2B5EF4-FFF2-40B4-BE49-F238E27FC236}">
                <a16:creationId xmlns:a16="http://schemas.microsoft.com/office/drawing/2014/main" id="{FF7875A8-5058-40A0-B837-A7355DE15E38}"/>
              </a:ext>
            </a:extLst>
          </p:cNvPr>
          <p:cNvSpPr>
            <a:spLocks noGrp="1"/>
          </p:cNvSpPr>
          <p:nvPr>
            <p:ph idx="1"/>
          </p:nvPr>
        </p:nvSpPr>
        <p:spPr>
          <a:xfrm>
            <a:off x="253340" y="1770191"/>
            <a:ext cx="6271285" cy="3254806"/>
          </a:xfrm>
        </p:spPr>
        <p:txBody>
          <a:bodyPr>
            <a:normAutofit/>
          </a:bodyPr>
          <a:lstStyle/>
          <a:p>
            <a:r>
              <a:rPr lang="en-US" b="1" dirty="0"/>
              <a:t>First, the majority of Kansans (and Dakotans) trust vaccines!</a:t>
            </a:r>
          </a:p>
          <a:p>
            <a:r>
              <a:rPr lang="en-US" dirty="0"/>
              <a:t>…but there are </a:t>
            </a:r>
            <a:r>
              <a:rPr lang="en-US" i="1" dirty="0"/>
              <a:t>growing</a:t>
            </a:r>
            <a:r>
              <a:rPr lang="en-US" dirty="0"/>
              <a:t> voices of vaccine hesitancy and opposition</a:t>
            </a:r>
          </a:p>
          <a:p>
            <a:r>
              <a:rPr lang="en-US" dirty="0"/>
              <a:t>Misinformation can spread faster than truth and it sticks around</a:t>
            </a:r>
          </a:p>
          <a:p>
            <a:pPr lvl="1"/>
            <a:r>
              <a:rPr lang="en-US" dirty="0"/>
              <a:t>e.g. Have you ever heard that vaccines cause autism? That’s from a discredited study from 1998! Yet, it’s still a myth going around today.</a:t>
            </a:r>
          </a:p>
        </p:txBody>
      </p:sp>
      <p:sp>
        <p:nvSpPr>
          <p:cNvPr id="3" name="TextBox 2">
            <a:extLst>
              <a:ext uri="{FF2B5EF4-FFF2-40B4-BE49-F238E27FC236}">
                <a16:creationId xmlns:a16="http://schemas.microsoft.com/office/drawing/2014/main" id="{4319EC8A-31F1-456F-A4B7-87C6983A3B7B}"/>
              </a:ext>
            </a:extLst>
          </p:cNvPr>
          <p:cNvSpPr txBox="1"/>
          <p:nvPr/>
        </p:nvSpPr>
        <p:spPr>
          <a:xfrm>
            <a:off x="617499" y="6427113"/>
            <a:ext cx="11574501" cy="430887"/>
          </a:xfrm>
          <a:prstGeom prst="rect">
            <a:avLst/>
          </a:prstGeom>
          <a:noFill/>
        </p:spPr>
        <p:txBody>
          <a:bodyPr wrap="square" rtlCol="0">
            <a:spAutoFit/>
          </a:bodyPr>
          <a:lstStyle/>
          <a:p>
            <a:pPr algn="r"/>
            <a:r>
              <a:rPr lang="en-US" sz="1100" b="0" i="0" dirty="0">
                <a:solidFill>
                  <a:srgbClr val="000000"/>
                </a:solidFill>
                <a:effectLst/>
                <a:latin typeface="Merriweather"/>
              </a:rPr>
              <a:t>MIT News, Study: On Twitter, false news travels faster than true stories</a:t>
            </a:r>
            <a:br>
              <a:rPr lang="en-US" sz="1100" b="0" i="0" dirty="0">
                <a:solidFill>
                  <a:srgbClr val="000000"/>
                </a:solidFill>
                <a:effectLst/>
              </a:rPr>
            </a:br>
            <a:r>
              <a:rPr lang="en-US" sz="1100" dirty="0">
                <a:solidFill>
                  <a:schemeClr val="tx1">
                    <a:lumMod val="50000"/>
                  </a:schemeClr>
                </a:solidFill>
                <a:hlinkClick r:id="rId3"/>
              </a:rPr>
              <a:t>https://news.mit.edu/2018/study-twitter-false-news-travels-faster-true-stories-0308</a:t>
            </a:r>
            <a:r>
              <a:rPr lang="en-US" sz="1100" dirty="0">
                <a:solidFill>
                  <a:schemeClr val="tx1">
                    <a:lumMod val="50000"/>
                  </a:schemeClr>
                </a:solidFill>
              </a:rPr>
              <a:t> </a:t>
            </a:r>
          </a:p>
        </p:txBody>
      </p:sp>
      <p:pic>
        <p:nvPicPr>
          <p:cNvPr id="5122" name="Picture 2" descr="World Health Organization: Latest News &amp; Videos, Photos about World Health  Organization | The Economic Times">
            <a:extLst>
              <a:ext uri="{FF2B5EF4-FFF2-40B4-BE49-F238E27FC236}">
                <a16:creationId xmlns:a16="http://schemas.microsoft.com/office/drawing/2014/main" id="{EE3B8856-8068-4546-A7AA-6FA146E9B4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25" y="5248274"/>
            <a:ext cx="2146299" cy="1609725"/>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5">
            <a:extLst>
              <a:ext uri="{FF2B5EF4-FFF2-40B4-BE49-F238E27FC236}">
                <a16:creationId xmlns:a16="http://schemas.microsoft.com/office/drawing/2014/main" id="{FD5D32F0-DA93-4F5E-91A5-B602068B84E7}"/>
              </a:ext>
            </a:extLst>
          </p:cNvPr>
          <p:cNvSpPr txBox="1">
            <a:spLocks/>
          </p:cNvSpPr>
          <p:nvPr/>
        </p:nvSpPr>
        <p:spPr>
          <a:xfrm>
            <a:off x="2159405" y="5248274"/>
            <a:ext cx="4212820" cy="1609726"/>
          </a:xfrm>
          <a:prstGeom prst="rect">
            <a:avLst/>
          </a:prstGeom>
          <a:solidFill>
            <a:srgbClr val="0070C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endParaRPr lang="en-US" sz="2000" dirty="0">
              <a:solidFill>
                <a:schemeClr val="tx1"/>
              </a:solidFill>
            </a:endParaRPr>
          </a:p>
          <a:p>
            <a:pPr marL="0" indent="0" algn="ctr">
              <a:buNone/>
            </a:pPr>
            <a:r>
              <a:rPr lang="en-US" sz="2000" dirty="0">
                <a:solidFill>
                  <a:schemeClr val="tx1"/>
                </a:solidFill>
              </a:rPr>
              <a:t>The World Health Organization now lists vaccine hesitancy in the </a:t>
            </a:r>
            <a:r>
              <a:rPr lang="en-US" sz="2000" b="1" dirty="0">
                <a:solidFill>
                  <a:schemeClr val="tx1"/>
                </a:solidFill>
              </a:rPr>
              <a:t>Top 10 Global Health Threats</a:t>
            </a:r>
          </a:p>
          <a:p>
            <a:pPr marL="0" indent="0" algn="r">
              <a:buNone/>
            </a:pPr>
            <a:endParaRPr lang="en-US" sz="2000" i="1" dirty="0">
              <a:solidFill>
                <a:schemeClr val="tx1"/>
              </a:solidFill>
              <a:latin typeface="+mj-lt"/>
            </a:endParaRPr>
          </a:p>
        </p:txBody>
      </p:sp>
      <p:sp>
        <p:nvSpPr>
          <p:cNvPr id="11" name="TextBox 10">
            <a:extLst>
              <a:ext uri="{FF2B5EF4-FFF2-40B4-BE49-F238E27FC236}">
                <a16:creationId xmlns:a16="http://schemas.microsoft.com/office/drawing/2014/main" id="{4CB7C4EB-B40D-4658-94F9-6D294AC0C723}"/>
              </a:ext>
            </a:extLst>
          </p:cNvPr>
          <p:cNvSpPr txBox="1"/>
          <p:nvPr/>
        </p:nvSpPr>
        <p:spPr>
          <a:xfrm>
            <a:off x="617499" y="4980199"/>
            <a:ext cx="11574501" cy="600164"/>
          </a:xfrm>
          <a:prstGeom prst="rect">
            <a:avLst/>
          </a:prstGeom>
          <a:noFill/>
        </p:spPr>
        <p:txBody>
          <a:bodyPr wrap="square" rtlCol="0">
            <a:spAutoFit/>
          </a:bodyPr>
          <a:lstStyle/>
          <a:p>
            <a:pPr algn="r"/>
            <a:r>
              <a:rPr lang="en-US" sz="1100" dirty="0">
                <a:solidFill>
                  <a:srgbClr val="000000"/>
                </a:solidFill>
                <a:latin typeface="Merriweather"/>
              </a:rPr>
              <a:t>Data from Project VCTR, Kansas Dashboard</a:t>
            </a:r>
          </a:p>
          <a:p>
            <a:pPr algn="r"/>
            <a:r>
              <a:rPr lang="en-US" sz="1100" dirty="0">
                <a:solidFill>
                  <a:srgbClr val="000000"/>
                </a:solidFill>
                <a:latin typeface="Merriweather"/>
              </a:rPr>
              <a:t>January 1, 2020 – October 15, 2020</a:t>
            </a:r>
          </a:p>
          <a:p>
            <a:pPr algn="r"/>
            <a:r>
              <a:rPr lang="en-US" sz="1100" i="1" dirty="0">
                <a:solidFill>
                  <a:srgbClr val="000000"/>
                </a:solidFill>
                <a:latin typeface="Merriweather"/>
              </a:rPr>
              <a:t>Conversation around vaccine opposition, vaccine hesitancy, or negative attitudes toward vaccines</a:t>
            </a:r>
          </a:p>
        </p:txBody>
      </p:sp>
      <p:pic>
        <p:nvPicPr>
          <p:cNvPr id="13" name="Picture 12">
            <a:extLst>
              <a:ext uri="{FF2B5EF4-FFF2-40B4-BE49-F238E27FC236}">
                <a16:creationId xmlns:a16="http://schemas.microsoft.com/office/drawing/2014/main" id="{1C6E0C5F-0772-4BF8-88B2-3B904D709CBC}"/>
              </a:ext>
            </a:extLst>
          </p:cNvPr>
          <p:cNvPicPr>
            <a:picLocks noChangeAspect="1"/>
          </p:cNvPicPr>
          <p:nvPr/>
        </p:nvPicPr>
        <p:blipFill>
          <a:blip r:embed="rId5"/>
          <a:stretch>
            <a:fillRect/>
          </a:stretch>
        </p:blipFill>
        <p:spPr>
          <a:xfrm>
            <a:off x="6557151" y="1959659"/>
            <a:ext cx="5634849" cy="29386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632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000"/>
                                        <p:tgtEl>
                                          <p:spTgt spid="6">
                                            <p:txEl>
                                              <p:pRg st="3" end="3"/>
                                            </p:txEl>
                                          </p:spTgt>
                                        </p:tgtEl>
                                      </p:cBhvr>
                                    </p:animEffect>
                                    <p:anim calcmode="lin" valueType="num">
                                      <p:cBhvr>
                                        <p:cTn id="2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610B88-B23B-4013-A1C8-C465AFE19C86}"/>
              </a:ext>
            </a:extLst>
          </p:cNvPr>
          <p:cNvSpPr>
            <a:spLocks noGrp="1"/>
          </p:cNvSpPr>
          <p:nvPr>
            <p:ph idx="1"/>
          </p:nvPr>
        </p:nvSpPr>
        <p:spPr/>
        <p:txBody>
          <a:bodyPr/>
          <a:lstStyle/>
          <a:p>
            <a:pPr marL="0" indent="0">
              <a:buNone/>
            </a:pPr>
            <a:r>
              <a:rPr lang="en-US" sz="4000" b="1" dirty="0"/>
              <a:t>True or False?</a:t>
            </a:r>
            <a:endParaRPr lang="en-US" b="1" dirty="0"/>
          </a:p>
          <a:p>
            <a:pPr marL="0" indent="0">
              <a:buNone/>
            </a:pPr>
            <a:r>
              <a:rPr lang="en-US" dirty="0"/>
              <a:t>Most of the vaccine-preventable diseases don’t even exist anymore.</a:t>
            </a:r>
          </a:p>
          <a:p>
            <a:pPr marL="0" indent="0">
              <a:buNone/>
            </a:pPr>
            <a:r>
              <a:rPr lang="en-US" dirty="0"/>
              <a:t> </a:t>
            </a:r>
          </a:p>
          <a:p>
            <a:pPr marL="0" indent="0">
              <a:buNone/>
            </a:pPr>
            <a:endParaRPr lang="en-US" dirty="0"/>
          </a:p>
        </p:txBody>
      </p:sp>
      <p:sp>
        <p:nvSpPr>
          <p:cNvPr id="3" name="Title 1">
            <a:extLst>
              <a:ext uri="{FF2B5EF4-FFF2-40B4-BE49-F238E27FC236}">
                <a16:creationId xmlns:a16="http://schemas.microsoft.com/office/drawing/2014/main" id="{A265C0C3-F05C-4C7D-BEA6-AEAB2801A084}"/>
              </a:ext>
            </a:extLst>
          </p:cNvPr>
          <p:cNvSpPr txBox="1">
            <a:spLocks/>
          </p:cNvSpPr>
          <p:nvPr/>
        </p:nvSpPr>
        <p:spPr>
          <a:xfrm>
            <a:off x="391589" y="5777062"/>
            <a:ext cx="9613861" cy="1080938"/>
          </a:xfrm>
          <a:prstGeom prst="rect">
            <a:avLst/>
          </a:prstGeom>
        </p:spPr>
        <p:txBody>
          <a:bodyP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000" b="1" dirty="0"/>
              <a:t>Pop Quiz!</a:t>
            </a:r>
          </a:p>
        </p:txBody>
      </p:sp>
    </p:spTree>
    <p:extLst>
      <p:ext uri="{BB962C8B-B14F-4D97-AF65-F5344CB8AC3E}">
        <p14:creationId xmlns:p14="http://schemas.microsoft.com/office/powerpoint/2010/main" val="994151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610B88-B23B-4013-A1C8-C465AFE19C86}"/>
              </a:ext>
            </a:extLst>
          </p:cNvPr>
          <p:cNvSpPr>
            <a:spLocks noGrp="1"/>
          </p:cNvSpPr>
          <p:nvPr>
            <p:ph idx="1"/>
          </p:nvPr>
        </p:nvSpPr>
        <p:spPr/>
        <p:txBody>
          <a:bodyPr/>
          <a:lstStyle/>
          <a:p>
            <a:pPr marL="0" indent="0">
              <a:buNone/>
            </a:pPr>
            <a:r>
              <a:rPr lang="en-US" sz="4000" b="1" dirty="0"/>
              <a:t>True or False?</a:t>
            </a:r>
            <a:endParaRPr lang="en-US" b="1" dirty="0"/>
          </a:p>
          <a:p>
            <a:pPr marL="0" indent="0">
              <a:buNone/>
            </a:pPr>
            <a:r>
              <a:rPr lang="en-US" dirty="0"/>
              <a:t>Most of the vaccine-preventable diseases don’t even exist anymore.</a:t>
            </a:r>
          </a:p>
          <a:p>
            <a:pPr marL="0" indent="0">
              <a:buNone/>
            </a:pPr>
            <a:r>
              <a:rPr lang="en-US" dirty="0"/>
              <a:t> </a:t>
            </a:r>
          </a:p>
          <a:p>
            <a:pPr marL="0" indent="0">
              <a:buNone/>
            </a:pPr>
            <a:r>
              <a:rPr lang="en-US" sz="3600" b="1" dirty="0">
                <a:solidFill>
                  <a:srgbClr val="0060A8"/>
                </a:solidFill>
              </a:rPr>
              <a:t>False! </a:t>
            </a:r>
            <a:r>
              <a:rPr lang="en-US" sz="3600" b="1" dirty="0">
                <a:solidFill>
                  <a:srgbClr val="F68D1A"/>
                </a:solidFill>
              </a:rPr>
              <a:t>Every vaccine-preventable disease is only one plane ride.</a:t>
            </a:r>
            <a:endParaRPr lang="en-US" b="1" dirty="0">
              <a:solidFill>
                <a:srgbClr val="F68D1A"/>
              </a:solidFill>
            </a:endParaRPr>
          </a:p>
          <a:p>
            <a:pPr marL="0" indent="0">
              <a:buNone/>
            </a:pPr>
            <a:endParaRPr lang="en-US" dirty="0"/>
          </a:p>
        </p:txBody>
      </p:sp>
      <p:sp>
        <p:nvSpPr>
          <p:cNvPr id="3" name="Title 1">
            <a:extLst>
              <a:ext uri="{FF2B5EF4-FFF2-40B4-BE49-F238E27FC236}">
                <a16:creationId xmlns:a16="http://schemas.microsoft.com/office/drawing/2014/main" id="{A265C0C3-F05C-4C7D-BEA6-AEAB2801A084}"/>
              </a:ext>
            </a:extLst>
          </p:cNvPr>
          <p:cNvSpPr txBox="1">
            <a:spLocks/>
          </p:cNvSpPr>
          <p:nvPr/>
        </p:nvSpPr>
        <p:spPr>
          <a:xfrm>
            <a:off x="391589" y="5777062"/>
            <a:ext cx="9613861" cy="1080938"/>
          </a:xfrm>
          <a:prstGeom prst="rect">
            <a:avLst/>
          </a:prstGeom>
        </p:spPr>
        <p:txBody>
          <a:bodyP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000" b="1" dirty="0"/>
              <a:t>Pop Quiz!</a:t>
            </a:r>
          </a:p>
        </p:txBody>
      </p:sp>
      <p:sp>
        <p:nvSpPr>
          <p:cNvPr id="5" name="TextBox 4">
            <a:extLst>
              <a:ext uri="{FF2B5EF4-FFF2-40B4-BE49-F238E27FC236}">
                <a16:creationId xmlns:a16="http://schemas.microsoft.com/office/drawing/2014/main" id="{38D08B15-FD4C-4D7C-93E4-93DB659F9C2A}"/>
              </a:ext>
            </a:extLst>
          </p:cNvPr>
          <p:cNvSpPr txBox="1"/>
          <p:nvPr/>
        </p:nvSpPr>
        <p:spPr>
          <a:xfrm>
            <a:off x="575304" y="4867254"/>
            <a:ext cx="11574501" cy="430887"/>
          </a:xfrm>
          <a:prstGeom prst="rect">
            <a:avLst/>
          </a:prstGeom>
          <a:noFill/>
        </p:spPr>
        <p:txBody>
          <a:bodyPr wrap="square" rtlCol="0">
            <a:spAutoFit/>
          </a:bodyPr>
          <a:lstStyle/>
          <a:p>
            <a:pPr algn="r"/>
            <a:r>
              <a:rPr lang="en-US" sz="1100" b="0" i="0" dirty="0">
                <a:solidFill>
                  <a:srgbClr val="000000"/>
                </a:solidFill>
                <a:effectLst/>
                <a:latin typeface="Merriweather"/>
              </a:rPr>
              <a:t>Children’s Mercy, Top 10 Vaccine Myths</a:t>
            </a:r>
            <a:br>
              <a:rPr lang="en-US" sz="1100" b="0" i="0" dirty="0">
                <a:solidFill>
                  <a:srgbClr val="000000"/>
                </a:solidFill>
                <a:effectLst/>
              </a:rPr>
            </a:br>
            <a:r>
              <a:rPr lang="en-US" sz="1100" dirty="0">
                <a:solidFill>
                  <a:schemeClr val="tx1">
                    <a:lumMod val="50000"/>
                  </a:schemeClr>
                </a:solidFill>
                <a:hlinkClick r:id="rId2"/>
              </a:rPr>
              <a:t>https://www.facebook.com/watch/?v=278254219537873</a:t>
            </a:r>
            <a:r>
              <a:rPr lang="en-US" sz="1100" dirty="0">
                <a:solidFill>
                  <a:schemeClr val="tx1">
                    <a:lumMod val="50000"/>
                  </a:schemeClr>
                </a:solidFill>
              </a:rPr>
              <a:t> </a:t>
            </a:r>
          </a:p>
        </p:txBody>
      </p:sp>
      <p:pic>
        <p:nvPicPr>
          <p:cNvPr id="7" name="Picture 6">
            <a:extLst>
              <a:ext uri="{FF2B5EF4-FFF2-40B4-BE49-F238E27FC236}">
                <a16:creationId xmlns:a16="http://schemas.microsoft.com/office/drawing/2014/main" id="{B50941CA-EFEB-43CE-80EC-9DA8AFF45B52}"/>
              </a:ext>
            </a:extLst>
          </p:cNvPr>
          <p:cNvPicPr>
            <a:picLocks noChangeAspect="1"/>
          </p:cNvPicPr>
          <p:nvPr/>
        </p:nvPicPr>
        <p:blipFill>
          <a:blip r:embed="rId3"/>
          <a:stretch>
            <a:fillRect/>
          </a:stretch>
        </p:blipFill>
        <p:spPr>
          <a:xfrm rot="20728795">
            <a:off x="3374260" y="2462712"/>
            <a:ext cx="5976588" cy="3984392"/>
          </a:xfrm>
          <a:prstGeom prst="rect">
            <a:avLst/>
          </a:prstGeom>
        </p:spPr>
      </p:pic>
    </p:spTree>
    <p:extLst>
      <p:ext uri="{BB962C8B-B14F-4D97-AF65-F5344CB8AC3E}">
        <p14:creationId xmlns:p14="http://schemas.microsoft.com/office/powerpoint/2010/main" val="378812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06FC9-7A8E-4E94-845B-AAD249473C84}"/>
              </a:ext>
            </a:extLst>
          </p:cNvPr>
          <p:cNvSpPr>
            <a:spLocks noGrp="1"/>
          </p:cNvSpPr>
          <p:nvPr>
            <p:ph type="title"/>
          </p:nvPr>
        </p:nvSpPr>
        <p:spPr/>
        <p:txBody>
          <a:bodyPr>
            <a:normAutofit/>
          </a:bodyPr>
          <a:lstStyle/>
          <a:p>
            <a:r>
              <a:rPr lang="en-US" sz="4000" b="1" dirty="0"/>
              <a:t>Examples of Vaccine Misinformation</a:t>
            </a:r>
            <a:endParaRPr lang="en-US" sz="4000" dirty="0"/>
          </a:p>
        </p:txBody>
      </p:sp>
      <p:pic>
        <p:nvPicPr>
          <p:cNvPr id="7" name="Content Placeholder 6">
            <a:extLst>
              <a:ext uri="{FF2B5EF4-FFF2-40B4-BE49-F238E27FC236}">
                <a16:creationId xmlns:a16="http://schemas.microsoft.com/office/drawing/2014/main" id="{E0CA7023-BF0A-434A-9CE1-F5137C48BB68}"/>
              </a:ext>
            </a:extLst>
          </p:cNvPr>
          <p:cNvPicPr>
            <a:picLocks noGrp="1" noChangeAspect="1"/>
          </p:cNvPicPr>
          <p:nvPr>
            <p:ph idx="1"/>
          </p:nvPr>
        </p:nvPicPr>
        <p:blipFill>
          <a:blip r:embed="rId3"/>
          <a:stretch>
            <a:fillRect/>
          </a:stretch>
        </p:blipFill>
        <p:spPr>
          <a:xfrm>
            <a:off x="0" y="1546577"/>
            <a:ext cx="3396980" cy="5337319"/>
          </a:xfrm>
        </p:spPr>
      </p:pic>
      <p:pic>
        <p:nvPicPr>
          <p:cNvPr id="4098" name="Picture 2" descr="The Infodemic: Popular 'Plandemic' Video Presents False Conspiracy Theories  as Fact | Voice of America - English">
            <a:extLst>
              <a:ext uri="{FF2B5EF4-FFF2-40B4-BE49-F238E27FC236}">
                <a16:creationId xmlns:a16="http://schemas.microsoft.com/office/drawing/2014/main" id="{4A4F125B-8D88-4416-800C-5E913F4BDF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5002" y="1539772"/>
            <a:ext cx="3451762" cy="19416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9131D49-0255-4D94-9F0B-DF8521865497}"/>
              </a:ext>
            </a:extLst>
          </p:cNvPr>
          <p:cNvPicPr>
            <a:picLocks noChangeAspect="1"/>
          </p:cNvPicPr>
          <p:nvPr/>
        </p:nvPicPr>
        <p:blipFill>
          <a:blip r:embed="rId5"/>
          <a:stretch>
            <a:fillRect/>
          </a:stretch>
        </p:blipFill>
        <p:spPr>
          <a:xfrm>
            <a:off x="7096078" y="3798217"/>
            <a:ext cx="5225311" cy="3040021"/>
          </a:xfrm>
          <a:prstGeom prst="rect">
            <a:avLst/>
          </a:prstGeom>
        </p:spPr>
      </p:pic>
      <p:pic>
        <p:nvPicPr>
          <p:cNvPr id="4100" name="Picture 4" descr="A woman talks to her friend on the phone about their vaccinated and unvaccinated children.">
            <a:extLst>
              <a:ext uri="{FF2B5EF4-FFF2-40B4-BE49-F238E27FC236}">
                <a16:creationId xmlns:a16="http://schemas.microsoft.com/office/drawing/2014/main" id="{5AA3C4C9-5B30-4489-A586-DADF0B87B6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3125" y="3328988"/>
            <a:ext cx="285750" cy="2000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 woman talks to her friend on the phone about their vaccinated and unvaccinated children.">
            <a:extLst>
              <a:ext uri="{FF2B5EF4-FFF2-40B4-BE49-F238E27FC236}">
                <a16:creationId xmlns:a16="http://schemas.microsoft.com/office/drawing/2014/main" id="{810FFE9C-1AC1-4EB2-B500-A9909DBA8B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5525" y="3481388"/>
            <a:ext cx="285750" cy="2000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D58A718-C57D-4EBB-B6D2-777CBC7A6A90}"/>
              </a:ext>
            </a:extLst>
          </p:cNvPr>
          <p:cNvPicPr>
            <a:picLocks noChangeAspect="1"/>
          </p:cNvPicPr>
          <p:nvPr/>
        </p:nvPicPr>
        <p:blipFill>
          <a:blip r:embed="rId7"/>
          <a:stretch>
            <a:fillRect/>
          </a:stretch>
        </p:blipFill>
        <p:spPr>
          <a:xfrm>
            <a:off x="4068091" y="1546577"/>
            <a:ext cx="4055817" cy="2822493"/>
          </a:xfrm>
          <a:prstGeom prst="rect">
            <a:avLst/>
          </a:prstGeom>
        </p:spPr>
      </p:pic>
      <p:pic>
        <p:nvPicPr>
          <p:cNvPr id="8" name="Picture 7">
            <a:extLst>
              <a:ext uri="{FF2B5EF4-FFF2-40B4-BE49-F238E27FC236}">
                <a16:creationId xmlns:a16="http://schemas.microsoft.com/office/drawing/2014/main" id="{69C73A63-8405-423C-9F2D-C3BFAC4AE55A}"/>
              </a:ext>
            </a:extLst>
          </p:cNvPr>
          <p:cNvPicPr>
            <a:picLocks noChangeAspect="1"/>
          </p:cNvPicPr>
          <p:nvPr/>
        </p:nvPicPr>
        <p:blipFill>
          <a:blip r:embed="rId8"/>
          <a:stretch>
            <a:fillRect/>
          </a:stretch>
        </p:blipFill>
        <p:spPr>
          <a:xfrm>
            <a:off x="3329445" y="3499505"/>
            <a:ext cx="3532955" cy="3503116"/>
          </a:xfrm>
          <a:prstGeom prst="rect">
            <a:avLst/>
          </a:prstGeom>
        </p:spPr>
      </p:pic>
    </p:spTree>
    <p:extLst>
      <p:ext uri="{BB962C8B-B14F-4D97-AF65-F5344CB8AC3E}">
        <p14:creationId xmlns:p14="http://schemas.microsoft.com/office/powerpoint/2010/main" val="3939359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06FC9-7A8E-4E94-845B-AAD249473C84}"/>
              </a:ext>
            </a:extLst>
          </p:cNvPr>
          <p:cNvSpPr>
            <a:spLocks noGrp="1"/>
          </p:cNvSpPr>
          <p:nvPr>
            <p:ph type="title"/>
          </p:nvPr>
        </p:nvSpPr>
        <p:spPr/>
        <p:txBody>
          <a:bodyPr>
            <a:normAutofit/>
          </a:bodyPr>
          <a:lstStyle/>
          <a:p>
            <a:r>
              <a:rPr lang="en-US" sz="4000" b="1" dirty="0"/>
              <a:t>Spot Misinformation</a:t>
            </a:r>
            <a:endParaRPr lang="en-US" sz="4000" dirty="0"/>
          </a:p>
        </p:txBody>
      </p:sp>
      <p:sp>
        <p:nvSpPr>
          <p:cNvPr id="4" name="Content Placeholder 3">
            <a:extLst>
              <a:ext uri="{FF2B5EF4-FFF2-40B4-BE49-F238E27FC236}">
                <a16:creationId xmlns:a16="http://schemas.microsoft.com/office/drawing/2014/main" id="{7814C46D-4637-457D-9A0A-036D55D38D1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1D67504-07F5-4CDA-9380-DC612A86818F}"/>
              </a:ext>
            </a:extLst>
          </p:cNvPr>
          <p:cNvPicPr>
            <a:picLocks noChangeAspect="1"/>
          </p:cNvPicPr>
          <p:nvPr/>
        </p:nvPicPr>
        <p:blipFill>
          <a:blip r:embed="rId3"/>
          <a:stretch>
            <a:fillRect/>
          </a:stretch>
        </p:blipFill>
        <p:spPr>
          <a:xfrm>
            <a:off x="0" y="1588933"/>
            <a:ext cx="12192000" cy="4728177"/>
          </a:xfrm>
          <a:prstGeom prst="rect">
            <a:avLst/>
          </a:prstGeom>
        </p:spPr>
      </p:pic>
      <p:sp>
        <p:nvSpPr>
          <p:cNvPr id="8" name="TextBox 7">
            <a:extLst>
              <a:ext uri="{FF2B5EF4-FFF2-40B4-BE49-F238E27FC236}">
                <a16:creationId xmlns:a16="http://schemas.microsoft.com/office/drawing/2014/main" id="{AEA37B1E-D8FC-4421-BCFD-B52EA1C1C5B7}"/>
              </a:ext>
            </a:extLst>
          </p:cNvPr>
          <p:cNvSpPr txBox="1"/>
          <p:nvPr/>
        </p:nvSpPr>
        <p:spPr>
          <a:xfrm>
            <a:off x="617499" y="6427113"/>
            <a:ext cx="11574501" cy="430887"/>
          </a:xfrm>
          <a:prstGeom prst="rect">
            <a:avLst/>
          </a:prstGeom>
          <a:noFill/>
        </p:spPr>
        <p:txBody>
          <a:bodyPr wrap="square" rtlCol="0">
            <a:spAutoFit/>
          </a:bodyPr>
          <a:lstStyle/>
          <a:p>
            <a:pPr algn="r"/>
            <a:r>
              <a:rPr lang="en-US" sz="1100" b="0" i="0" dirty="0">
                <a:solidFill>
                  <a:srgbClr val="000000"/>
                </a:solidFill>
                <a:effectLst/>
                <a:latin typeface="Merriweather"/>
              </a:rPr>
              <a:t>Stronger, Spot Misinformation </a:t>
            </a:r>
            <a:br>
              <a:rPr lang="en-US" sz="1100" b="0" i="0" dirty="0">
                <a:solidFill>
                  <a:srgbClr val="000000"/>
                </a:solidFill>
                <a:effectLst/>
              </a:rPr>
            </a:br>
            <a:r>
              <a:rPr lang="en-US" sz="1100" dirty="0">
                <a:solidFill>
                  <a:schemeClr val="tx1">
                    <a:lumMod val="50000"/>
                  </a:schemeClr>
                </a:solidFill>
                <a:hlinkClick r:id="rId4"/>
              </a:rPr>
              <a:t>https://stronger.org/spot-misinformation</a:t>
            </a:r>
            <a:r>
              <a:rPr lang="en-US" sz="1100" dirty="0">
                <a:solidFill>
                  <a:schemeClr val="tx1">
                    <a:lumMod val="50000"/>
                  </a:schemeClr>
                </a:solidFill>
              </a:rPr>
              <a:t> </a:t>
            </a:r>
          </a:p>
        </p:txBody>
      </p:sp>
      <p:pic>
        <p:nvPicPr>
          <p:cNvPr id="3" name="Picture 2">
            <a:extLst>
              <a:ext uri="{FF2B5EF4-FFF2-40B4-BE49-F238E27FC236}">
                <a16:creationId xmlns:a16="http://schemas.microsoft.com/office/drawing/2014/main" id="{62E2CB63-C364-4B1A-90E8-F312DD357B90}"/>
              </a:ext>
            </a:extLst>
          </p:cNvPr>
          <p:cNvPicPr>
            <a:picLocks noChangeAspect="1"/>
          </p:cNvPicPr>
          <p:nvPr/>
        </p:nvPicPr>
        <p:blipFill>
          <a:blip r:embed="rId5"/>
          <a:stretch>
            <a:fillRect/>
          </a:stretch>
        </p:blipFill>
        <p:spPr>
          <a:xfrm>
            <a:off x="5059457" y="5796868"/>
            <a:ext cx="2073085" cy="10404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69806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90BD21-060D-4806-A47C-EC768F40372D}"/>
              </a:ext>
            </a:extLst>
          </p:cNvPr>
          <p:cNvPicPr>
            <a:picLocks noChangeAspect="1"/>
          </p:cNvPicPr>
          <p:nvPr/>
        </p:nvPicPr>
        <p:blipFill rotWithShape="1">
          <a:blip r:embed="rId3"/>
          <a:srcRect t="290"/>
          <a:stretch/>
        </p:blipFill>
        <p:spPr>
          <a:xfrm>
            <a:off x="4845132" y="1633272"/>
            <a:ext cx="4071070" cy="5224727"/>
          </a:xfrm>
          <a:prstGeom prst="rect">
            <a:avLst/>
          </a:prstGeom>
        </p:spPr>
      </p:pic>
      <p:sp>
        <p:nvSpPr>
          <p:cNvPr id="2" name="Title 1">
            <a:extLst>
              <a:ext uri="{FF2B5EF4-FFF2-40B4-BE49-F238E27FC236}">
                <a16:creationId xmlns:a16="http://schemas.microsoft.com/office/drawing/2014/main" id="{12706FC9-7A8E-4E94-845B-AAD249473C84}"/>
              </a:ext>
            </a:extLst>
          </p:cNvPr>
          <p:cNvSpPr>
            <a:spLocks noGrp="1"/>
          </p:cNvSpPr>
          <p:nvPr>
            <p:ph type="title"/>
          </p:nvPr>
        </p:nvSpPr>
        <p:spPr/>
        <p:txBody>
          <a:bodyPr>
            <a:normAutofit fontScale="90000"/>
          </a:bodyPr>
          <a:lstStyle/>
          <a:p>
            <a:r>
              <a:rPr lang="en-US" sz="4000" b="1" dirty="0"/>
              <a:t>Resources to Answer Common Questions</a:t>
            </a:r>
            <a:endParaRPr lang="en-US" sz="4000" dirty="0"/>
          </a:p>
        </p:txBody>
      </p:sp>
      <p:pic>
        <p:nvPicPr>
          <p:cNvPr id="3" name="Picture 2">
            <a:extLst>
              <a:ext uri="{FF2B5EF4-FFF2-40B4-BE49-F238E27FC236}">
                <a16:creationId xmlns:a16="http://schemas.microsoft.com/office/drawing/2014/main" id="{9114784C-A3E4-432C-B9B6-6FACB321E747}"/>
              </a:ext>
            </a:extLst>
          </p:cNvPr>
          <p:cNvPicPr>
            <a:picLocks noChangeAspect="1"/>
          </p:cNvPicPr>
          <p:nvPr/>
        </p:nvPicPr>
        <p:blipFill rotWithShape="1">
          <a:blip r:embed="rId4"/>
          <a:srcRect t="12337" b="-1"/>
          <a:stretch/>
        </p:blipFill>
        <p:spPr>
          <a:xfrm>
            <a:off x="0" y="1633273"/>
            <a:ext cx="4845132" cy="5185800"/>
          </a:xfrm>
          <a:prstGeom prst="rect">
            <a:avLst/>
          </a:prstGeom>
        </p:spPr>
      </p:pic>
      <p:sp>
        <p:nvSpPr>
          <p:cNvPr id="4" name="Content Placeholder 5">
            <a:extLst>
              <a:ext uri="{FF2B5EF4-FFF2-40B4-BE49-F238E27FC236}">
                <a16:creationId xmlns:a16="http://schemas.microsoft.com/office/drawing/2014/main" id="{39D96E3B-7597-4288-B4DC-8AEDF999F620}"/>
              </a:ext>
            </a:extLst>
          </p:cNvPr>
          <p:cNvSpPr txBox="1">
            <a:spLocks/>
          </p:cNvSpPr>
          <p:nvPr/>
        </p:nvSpPr>
        <p:spPr>
          <a:xfrm>
            <a:off x="9299304" y="2669949"/>
            <a:ext cx="2892696" cy="3892929"/>
          </a:xfrm>
          <a:prstGeom prst="rect">
            <a:avLst/>
          </a:prstGeom>
          <a:solidFill>
            <a:srgbClr val="0070C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r">
              <a:buNone/>
            </a:pPr>
            <a:endParaRPr lang="en-US" b="1" i="1" dirty="0">
              <a:solidFill>
                <a:schemeClr val="tx1"/>
              </a:solidFill>
              <a:effectLst/>
              <a:latin typeface="FiraSans-Book"/>
            </a:endParaRPr>
          </a:p>
          <a:p>
            <a:pPr marL="0" indent="0" algn="r">
              <a:buNone/>
            </a:pPr>
            <a:r>
              <a:rPr lang="en-US" b="1" i="1" dirty="0">
                <a:solidFill>
                  <a:schemeClr val="tx1"/>
                </a:solidFill>
                <a:effectLst/>
                <a:latin typeface="FiraSans-Book"/>
              </a:rPr>
              <a:t>Can't find what you're looking for? </a:t>
            </a:r>
          </a:p>
          <a:p>
            <a:pPr marL="0" indent="0" algn="r">
              <a:buNone/>
            </a:pPr>
            <a:r>
              <a:rPr lang="en-US" i="1" dirty="0">
                <a:solidFill>
                  <a:schemeClr val="tx1"/>
                </a:solidFill>
                <a:effectLst/>
                <a:latin typeface="FiraSans-Book"/>
              </a:rPr>
              <a:t>Reach out to IKC and we'll do our best to connect you with someone who can answer your question.</a:t>
            </a:r>
            <a:endParaRPr lang="en-US" i="1" dirty="0">
              <a:solidFill>
                <a:schemeClr val="tx1"/>
              </a:solidFill>
              <a:latin typeface="+mj-lt"/>
            </a:endParaRPr>
          </a:p>
        </p:txBody>
      </p:sp>
    </p:spTree>
    <p:extLst>
      <p:ext uri="{BB962C8B-B14F-4D97-AF65-F5344CB8AC3E}">
        <p14:creationId xmlns:p14="http://schemas.microsoft.com/office/powerpoint/2010/main" val="1479727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330CA2-D433-476A-A3DB-3932677E437D}"/>
              </a:ext>
            </a:extLst>
          </p:cNvPr>
          <p:cNvPicPr>
            <a:picLocks noChangeAspect="1"/>
          </p:cNvPicPr>
          <p:nvPr/>
        </p:nvPicPr>
        <p:blipFill>
          <a:blip r:embed="rId3"/>
          <a:stretch>
            <a:fillRect/>
          </a:stretch>
        </p:blipFill>
        <p:spPr>
          <a:xfrm>
            <a:off x="250225" y="1650394"/>
            <a:ext cx="8966279" cy="5207606"/>
          </a:xfrm>
          <a:prstGeom prst="rect">
            <a:avLst/>
          </a:prstGeom>
          <a:ln>
            <a:noFill/>
          </a:ln>
          <a:effectLst>
            <a:outerShdw blurRad="292100" dist="139700" dir="2700000" algn="tl" rotWithShape="0">
              <a:srgbClr val="333333">
                <a:alpha val="65000"/>
              </a:srgbClr>
            </a:outerShdw>
          </a:effectLst>
        </p:spPr>
      </p:pic>
      <p:sp>
        <p:nvSpPr>
          <p:cNvPr id="5" name="Oval 4">
            <a:extLst>
              <a:ext uri="{FF2B5EF4-FFF2-40B4-BE49-F238E27FC236}">
                <a16:creationId xmlns:a16="http://schemas.microsoft.com/office/drawing/2014/main" id="{6C128491-232E-4652-8105-0EAEFC3EDE94}"/>
              </a:ext>
            </a:extLst>
          </p:cNvPr>
          <p:cNvSpPr/>
          <p:nvPr/>
        </p:nvSpPr>
        <p:spPr>
          <a:xfrm>
            <a:off x="6529892" y="1928132"/>
            <a:ext cx="4012602" cy="185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706FC9-7A8E-4E94-845B-AAD249473C84}"/>
              </a:ext>
            </a:extLst>
          </p:cNvPr>
          <p:cNvSpPr>
            <a:spLocks noGrp="1"/>
          </p:cNvSpPr>
          <p:nvPr>
            <p:ph type="title"/>
          </p:nvPr>
        </p:nvSpPr>
        <p:spPr/>
        <p:txBody>
          <a:bodyPr>
            <a:normAutofit fontScale="90000"/>
          </a:bodyPr>
          <a:lstStyle/>
          <a:p>
            <a:r>
              <a:rPr lang="en-US" sz="4000" b="1" i="1" dirty="0"/>
              <a:t>Protecting Kansans with Immunization </a:t>
            </a:r>
            <a:r>
              <a:rPr lang="en-US" sz="4000" b="1" dirty="0"/>
              <a:t>Module</a:t>
            </a:r>
            <a:endParaRPr lang="en-US" sz="4000" dirty="0"/>
          </a:p>
        </p:txBody>
      </p:sp>
      <p:sp>
        <p:nvSpPr>
          <p:cNvPr id="4" name="TextBox 3">
            <a:extLst>
              <a:ext uri="{FF2B5EF4-FFF2-40B4-BE49-F238E27FC236}">
                <a16:creationId xmlns:a16="http://schemas.microsoft.com/office/drawing/2014/main" id="{F7A1E5E8-5E6F-4097-947F-F29F429A5EC1}"/>
              </a:ext>
            </a:extLst>
          </p:cNvPr>
          <p:cNvSpPr txBox="1"/>
          <p:nvPr/>
        </p:nvSpPr>
        <p:spPr>
          <a:xfrm>
            <a:off x="6998242" y="2130539"/>
            <a:ext cx="3075902" cy="1323439"/>
          </a:xfrm>
          <a:prstGeom prst="rect">
            <a:avLst/>
          </a:prstGeom>
          <a:noFill/>
        </p:spPr>
        <p:txBody>
          <a:bodyPr wrap="square" rtlCol="0">
            <a:spAutoFit/>
          </a:bodyPr>
          <a:lstStyle/>
          <a:p>
            <a:pPr algn="ctr"/>
            <a:r>
              <a:rPr lang="en-US" sz="4000" b="1" dirty="0"/>
              <a:t>Fun &amp; Interactive! </a:t>
            </a:r>
          </a:p>
        </p:txBody>
      </p:sp>
    </p:spTree>
    <p:extLst>
      <p:ext uri="{BB962C8B-B14F-4D97-AF65-F5344CB8AC3E}">
        <p14:creationId xmlns:p14="http://schemas.microsoft.com/office/powerpoint/2010/main" val="3477500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D5422-B6D3-4CDB-9A11-F651A8E19F32}"/>
              </a:ext>
            </a:extLst>
          </p:cNvPr>
          <p:cNvSpPr>
            <a:spLocks noGrp="1"/>
          </p:cNvSpPr>
          <p:nvPr>
            <p:ph type="ctrTitle"/>
          </p:nvPr>
        </p:nvSpPr>
        <p:spPr>
          <a:xfrm>
            <a:off x="381000" y="3568700"/>
            <a:ext cx="8443456" cy="1117687"/>
          </a:xfrm>
        </p:spPr>
        <p:txBody>
          <a:bodyPr/>
          <a:lstStyle/>
          <a:p>
            <a:r>
              <a:rPr lang="en-US" dirty="0"/>
              <a:t>IKC Resources</a:t>
            </a:r>
          </a:p>
        </p:txBody>
      </p:sp>
      <p:sp>
        <p:nvSpPr>
          <p:cNvPr id="3" name="Subtitle 2">
            <a:extLst>
              <a:ext uri="{FF2B5EF4-FFF2-40B4-BE49-F238E27FC236}">
                <a16:creationId xmlns:a16="http://schemas.microsoft.com/office/drawing/2014/main" id="{6080FE0D-D736-4B26-8AF5-AB237854C16A}"/>
              </a:ext>
            </a:extLst>
          </p:cNvPr>
          <p:cNvSpPr>
            <a:spLocks noGrp="1"/>
          </p:cNvSpPr>
          <p:nvPr>
            <p:ph type="subTitle" idx="1"/>
          </p:nvPr>
        </p:nvSpPr>
        <p:spPr>
          <a:xfrm>
            <a:off x="680322" y="5181439"/>
            <a:ext cx="8144134" cy="1117687"/>
          </a:xfrm>
        </p:spPr>
        <p:txBody>
          <a:bodyPr/>
          <a:lstStyle/>
          <a:p>
            <a:endParaRPr lang="en-US" dirty="0"/>
          </a:p>
        </p:txBody>
      </p:sp>
    </p:spTree>
    <p:extLst>
      <p:ext uri="{BB962C8B-B14F-4D97-AF65-F5344CB8AC3E}">
        <p14:creationId xmlns:p14="http://schemas.microsoft.com/office/powerpoint/2010/main" val="2950105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06FC9-7A8E-4E94-845B-AAD249473C84}"/>
              </a:ext>
            </a:extLst>
          </p:cNvPr>
          <p:cNvSpPr>
            <a:spLocks noGrp="1"/>
          </p:cNvSpPr>
          <p:nvPr>
            <p:ph type="title"/>
          </p:nvPr>
        </p:nvSpPr>
        <p:spPr/>
        <p:txBody>
          <a:bodyPr>
            <a:normAutofit/>
          </a:bodyPr>
          <a:lstStyle/>
          <a:p>
            <a:r>
              <a:rPr lang="en-US" sz="4000" b="1"/>
              <a:t>Diane Nielson</a:t>
            </a:r>
            <a:endParaRPr lang="en-US" sz="4000"/>
          </a:p>
        </p:txBody>
      </p:sp>
      <p:sp>
        <p:nvSpPr>
          <p:cNvPr id="4" name="Content Placeholder 2">
            <a:extLst>
              <a:ext uri="{FF2B5EF4-FFF2-40B4-BE49-F238E27FC236}">
                <a16:creationId xmlns:a16="http://schemas.microsoft.com/office/drawing/2014/main" id="{ED5175BE-BBA5-4C38-B2BD-9D968E0D87EC}"/>
              </a:ext>
            </a:extLst>
          </p:cNvPr>
          <p:cNvSpPr>
            <a:spLocks noGrp="1"/>
          </p:cNvSpPr>
          <p:nvPr>
            <p:ph idx="1"/>
          </p:nvPr>
        </p:nvSpPr>
        <p:spPr>
          <a:xfrm>
            <a:off x="617501" y="1850315"/>
            <a:ext cx="6164300" cy="4712563"/>
          </a:xfrm>
        </p:spPr>
        <p:txBody>
          <a:bodyPr>
            <a:normAutofit lnSpcReduction="10000"/>
          </a:bodyPr>
          <a:lstStyle/>
          <a:p>
            <a:r>
              <a:rPr lang="en-US" dirty="0"/>
              <a:t>Atchison County Extension Agent,</a:t>
            </a:r>
          </a:p>
          <a:p>
            <a:pPr marL="0" indent="0">
              <a:buNone/>
            </a:pPr>
            <a:r>
              <a:rPr lang="en-US" dirty="0"/>
              <a:t>  Family &amp; Consumer Sciences/4-H</a:t>
            </a:r>
            <a:endParaRPr lang="en-US" dirty="0">
              <a:solidFill>
                <a:srgbClr val="292929"/>
              </a:solidFill>
            </a:endParaRPr>
          </a:p>
          <a:p>
            <a:r>
              <a:rPr lang="en-US" dirty="0"/>
              <a:t>Public health education programs  created an opportunity to partner with IKC</a:t>
            </a:r>
          </a:p>
          <a:p>
            <a:r>
              <a:rPr lang="en-US" dirty="0"/>
              <a:t>Why am I passionate about vaccines?</a:t>
            </a:r>
          </a:p>
          <a:p>
            <a:pPr lvl="1"/>
            <a:r>
              <a:rPr lang="en-US" dirty="0"/>
              <a:t>Vaccines are interwoven into my life story. Measles, mumps and chickenpox were common during my childhood. Measles complications resulted in loss of hearing for my brother. </a:t>
            </a:r>
          </a:p>
          <a:p>
            <a:pPr lvl="1"/>
            <a:r>
              <a:rPr lang="en-US" dirty="0"/>
              <a:t>Professionally, lifespan immunizations support community well-being.</a:t>
            </a:r>
          </a:p>
          <a:p>
            <a:pPr marL="0" indent="0">
              <a:buNone/>
            </a:pPr>
            <a:r>
              <a:rPr lang="en-US" dirty="0"/>
              <a:t>   </a:t>
            </a:r>
          </a:p>
          <a:p>
            <a:endParaRPr lang="en-US" dirty="0"/>
          </a:p>
        </p:txBody>
      </p:sp>
      <p:sp>
        <p:nvSpPr>
          <p:cNvPr id="7" name="TextBox 6">
            <a:extLst>
              <a:ext uri="{FF2B5EF4-FFF2-40B4-BE49-F238E27FC236}">
                <a16:creationId xmlns:a16="http://schemas.microsoft.com/office/drawing/2014/main" id="{4715EA3A-361C-4661-8C74-009033676203}"/>
              </a:ext>
            </a:extLst>
          </p:cNvPr>
          <p:cNvSpPr txBox="1"/>
          <p:nvPr/>
        </p:nvSpPr>
        <p:spPr>
          <a:xfrm>
            <a:off x="8039100" y="2141945"/>
            <a:ext cx="2959100" cy="369332"/>
          </a:xfrm>
          <a:prstGeom prst="rect">
            <a:avLst/>
          </a:prstGeom>
          <a:noFill/>
        </p:spPr>
        <p:txBody>
          <a:bodyPr wrap="square" rtlCol="0">
            <a:spAutoFit/>
          </a:bodyPr>
          <a:lstStyle/>
          <a:p>
            <a:r>
              <a:rPr lang="en-US"/>
              <a:t>Photo of Diane</a:t>
            </a:r>
          </a:p>
        </p:txBody>
      </p:sp>
      <p:pic>
        <p:nvPicPr>
          <p:cNvPr id="9" name="Picture 8">
            <a:extLst>
              <a:ext uri="{FF2B5EF4-FFF2-40B4-BE49-F238E27FC236}">
                <a16:creationId xmlns:a16="http://schemas.microsoft.com/office/drawing/2014/main" id="{7D5B48B1-B0A7-4EEC-9388-2BEA95BCC901}"/>
              </a:ext>
            </a:extLst>
          </p:cNvPr>
          <p:cNvPicPr>
            <a:picLocks noChangeAspect="1"/>
          </p:cNvPicPr>
          <p:nvPr/>
        </p:nvPicPr>
        <p:blipFill>
          <a:blip r:embed="rId3"/>
          <a:stretch>
            <a:fillRect/>
          </a:stretch>
        </p:blipFill>
        <p:spPr>
          <a:xfrm>
            <a:off x="7917138" y="1987630"/>
            <a:ext cx="3533775" cy="41814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1001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3F484A-AA2A-4323-93D5-FA00D637D8B6}"/>
              </a:ext>
            </a:extLst>
          </p:cNvPr>
          <p:cNvPicPr>
            <a:picLocks noChangeAspect="1"/>
          </p:cNvPicPr>
          <p:nvPr/>
        </p:nvPicPr>
        <p:blipFill rotWithShape="1">
          <a:blip r:embed="rId3"/>
          <a:srcRect b="2344"/>
          <a:stretch/>
        </p:blipFill>
        <p:spPr>
          <a:xfrm>
            <a:off x="354870" y="-1"/>
            <a:ext cx="5584679" cy="5360621"/>
          </a:xfrm>
          <a:prstGeom prst="rect">
            <a:avLst/>
          </a:prstGeom>
        </p:spPr>
      </p:pic>
      <p:sp>
        <p:nvSpPr>
          <p:cNvPr id="18" name="Title 1">
            <a:extLst>
              <a:ext uri="{FF2B5EF4-FFF2-40B4-BE49-F238E27FC236}">
                <a16:creationId xmlns:a16="http://schemas.microsoft.com/office/drawing/2014/main" id="{7827A196-40F1-450D-A053-DE90F34F4317}"/>
              </a:ext>
            </a:extLst>
          </p:cNvPr>
          <p:cNvSpPr txBox="1">
            <a:spLocks/>
          </p:cNvSpPr>
          <p:nvPr/>
        </p:nvSpPr>
        <p:spPr>
          <a:xfrm>
            <a:off x="0" y="5394593"/>
            <a:ext cx="12192000" cy="14634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spcAft>
                <a:spcPts val="1200"/>
              </a:spcAft>
            </a:pPr>
            <a:r>
              <a:rPr lang="en-US" sz="5400" b="1" dirty="0">
                <a:solidFill>
                  <a:srgbClr val="F6BC1A"/>
                </a:solidFill>
                <a:effectLst>
                  <a:outerShdw blurRad="38100" dist="38100" dir="2700000" algn="tl">
                    <a:srgbClr val="000000">
                      <a:alpha val="43137"/>
                    </a:srgbClr>
                  </a:outerShdw>
                </a:effectLst>
              </a:rPr>
              <a:t>www.ImmunizeKansasCoalition.org</a:t>
            </a:r>
          </a:p>
        </p:txBody>
      </p:sp>
      <p:pic>
        <p:nvPicPr>
          <p:cNvPr id="4" name="Picture 3">
            <a:extLst>
              <a:ext uri="{FF2B5EF4-FFF2-40B4-BE49-F238E27FC236}">
                <a16:creationId xmlns:a16="http://schemas.microsoft.com/office/drawing/2014/main" id="{3F98AC6A-3B4B-48FF-A4DF-13866C971F7F}"/>
              </a:ext>
            </a:extLst>
          </p:cNvPr>
          <p:cNvPicPr>
            <a:picLocks noChangeAspect="1"/>
          </p:cNvPicPr>
          <p:nvPr/>
        </p:nvPicPr>
        <p:blipFill rotWithShape="1">
          <a:blip r:embed="rId4"/>
          <a:srcRect t="8148" b="13686"/>
          <a:stretch/>
        </p:blipFill>
        <p:spPr>
          <a:xfrm>
            <a:off x="6261100" y="0"/>
            <a:ext cx="5567082" cy="5360620"/>
          </a:xfrm>
          <a:prstGeom prst="rect">
            <a:avLst/>
          </a:prstGeom>
        </p:spPr>
      </p:pic>
    </p:spTree>
    <p:extLst>
      <p:ext uri="{BB962C8B-B14F-4D97-AF65-F5344CB8AC3E}">
        <p14:creationId xmlns:p14="http://schemas.microsoft.com/office/powerpoint/2010/main" val="543978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C3A70B5-EA68-495E-A5E1-12AEF6C6B9DD}"/>
              </a:ext>
            </a:extLst>
          </p:cNvPr>
          <p:cNvSpPr>
            <a:spLocks noGrp="1"/>
          </p:cNvSpPr>
          <p:nvPr>
            <p:ph idx="1"/>
          </p:nvPr>
        </p:nvSpPr>
        <p:spPr>
          <a:xfrm>
            <a:off x="617499" y="1770191"/>
            <a:ext cx="5478501" cy="4792687"/>
          </a:xfrm>
        </p:spPr>
        <p:txBody>
          <a:bodyPr>
            <a:normAutofit/>
          </a:bodyPr>
          <a:lstStyle/>
          <a:p>
            <a:r>
              <a:rPr lang="en-US" dirty="0"/>
              <a:t>HPV and Flu</a:t>
            </a:r>
          </a:p>
          <a:p>
            <a:r>
              <a:rPr lang="en-US" dirty="0"/>
              <a:t>Designed for healthcare audiences</a:t>
            </a:r>
          </a:p>
          <a:p>
            <a:r>
              <a:rPr lang="en-US" dirty="0"/>
              <a:t>Use in clinics, hospitals, health departments, etc. to </a:t>
            </a:r>
            <a:r>
              <a:rPr lang="en-US" b="1" dirty="0"/>
              <a:t>get everyone on the same page</a:t>
            </a:r>
            <a:r>
              <a:rPr lang="en-US" dirty="0"/>
              <a:t> with recommending HPV and Flu vaccines!</a:t>
            </a:r>
          </a:p>
          <a:p>
            <a:r>
              <a:rPr lang="en-US" b="1" dirty="0"/>
              <a:t>FREE Continuing Medical and Nursing Education credits available</a:t>
            </a:r>
          </a:p>
          <a:p>
            <a:r>
              <a:rPr lang="en-US" b="1" dirty="0">
                <a:hlinkClick r:id="rId3"/>
              </a:rPr>
              <a:t>www.immunizekansascoalition.org/trainingmodules</a:t>
            </a:r>
            <a:r>
              <a:rPr lang="en-US" b="1" dirty="0"/>
              <a:t>  </a:t>
            </a:r>
          </a:p>
          <a:p>
            <a:endParaRPr lang="en-US" b="1" dirty="0"/>
          </a:p>
        </p:txBody>
      </p:sp>
      <p:sp>
        <p:nvSpPr>
          <p:cNvPr id="2" name="Title 1">
            <a:extLst>
              <a:ext uri="{FF2B5EF4-FFF2-40B4-BE49-F238E27FC236}">
                <a16:creationId xmlns:a16="http://schemas.microsoft.com/office/drawing/2014/main" id="{12706FC9-7A8E-4E94-845B-AAD249473C84}"/>
              </a:ext>
            </a:extLst>
          </p:cNvPr>
          <p:cNvSpPr>
            <a:spLocks noGrp="1"/>
          </p:cNvSpPr>
          <p:nvPr>
            <p:ph type="title"/>
          </p:nvPr>
        </p:nvSpPr>
        <p:spPr/>
        <p:txBody>
          <a:bodyPr>
            <a:normAutofit/>
          </a:bodyPr>
          <a:lstStyle/>
          <a:p>
            <a:r>
              <a:rPr lang="en-US" sz="4000" b="1" dirty="0"/>
              <a:t>Training Modules</a:t>
            </a:r>
            <a:endParaRPr lang="en-US" sz="4000" dirty="0"/>
          </a:p>
        </p:txBody>
      </p:sp>
      <p:pic>
        <p:nvPicPr>
          <p:cNvPr id="10" name="Picture 9">
            <a:extLst>
              <a:ext uri="{FF2B5EF4-FFF2-40B4-BE49-F238E27FC236}">
                <a16:creationId xmlns:a16="http://schemas.microsoft.com/office/drawing/2014/main" id="{A032B7F8-3DD5-463A-8E27-0779D6525A36}"/>
              </a:ext>
            </a:extLst>
          </p:cNvPr>
          <p:cNvPicPr>
            <a:picLocks noChangeAspect="1"/>
          </p:cNvPicPr>
          <p:nvPr/>
        </p:nvPicPr>
        <p:blipFill>
          <a:blip r:embed="rId4"/>
          <a:stretch>
            <a:fillRect/>
          </a:stretch>
        </p:blipFill>
        <p:spPr>
          <a:xfrm>
            <a:off x="6413500" y="1693844"/>
            <a:ext cx="5253870" cy="51641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31197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C3A70B5-EA68-495E-A5E1-12AEF6C6B9DD}"/>
              </a:ext>
            </a:extLst>
          </p:cNvPr>
          <p:cNvSpPr>
            <a:spLocks noGrp="1"/>
          </p:cNvSpPr>
          <p:nvPr>
            <p:ph idx="1"/>
          </p:nvPr>
        </p:nvSpPr>
        <p:spPr>
          <a:xfrm>
            <a:off x="617500" y="1760389"/>
            <a:ext cx="10520401" cy="1816100"/>
          </a:xfrm>
        </p:spPr>
        <p:txBody>
          <a:bodyPr>
            <a:normAutofit/>
          </a:bodyPr>
          <a:lstStyle/>
          <a:p>
            <a:r>
              <a:rPr lang="en-US" dirty="0"/>
              <a:t>School Immunization Requirements</a:t>
            </a:r>
          </a:p>
          <a:p>
            <a:r>
              <a:rPr lang="en-US" dirty="0"/>
              <a:t>IKC Model School Exclusion Policy</a:t>
            </a:r>
          </a:p>
          <a:p>
            <a:r>
              <a:rPr lang="en-US" dirty="0"/>
              <a:t>School Nurse HPV Vaccine Sample Language</a:t>
            </a:r>
          </a:p>
          <a:p>
            <a:r>
              <a:rPr lang="en-US" b="1" dirty="0">
                <a:hlinkClick r:id="rId3"/>
              </a:rPr>
              <a:t>www.immunizekansascoalition.org/schools.asp</a:t>
            </a:r>
            <a:r>
              <a:rPr lang="en-US" b="1" dirty="0"/>
              <a:t> </a:t>
            </a:r>
          </a:p>
        </p:txBody>
      </p:sp>
      <p:sp>
        <p:nvSpPr>
          <p:cNvPr id="2" name="Title 1">
            <a:extLst>
              <a:ext uri="{FF2B5EF4-FFF2-40B4-BE49-F238E27FC236}">
                <a16:creationId xmlns:a16="http://schemas.microsoft.com/office/drawing/2014/main" id="{12706FC9-7A8E-4E94-845B-AAD249473C84}"/>
              </a:ext>
            </a:extLst>
          </p:cNvPr>
          <p:cNvSpPr>
            <a:spLocks noGrp="1"/>
          </p:cNvSpPr>
          <p:nvPr>
            <p:ph type="title"/>
          </p:nvPr>
        </p:nvSpPr>
        <p:spPr/>
        <p:txBody>
          <a:bodyPr>
            <a:normAutofit/>
          </a:bodyPr>
          <a:lstStyle/>
          <a:p>
            <a:r>
              <a:rPr lang="en-US" sz="4000" b="1" dirty="0"/>
              <a:t>School Resources</a:t>
            </a:r>
            <a:endParaRPr lang="en-US" sz="4000" dirty="0"/>
          </a:p>
        </p:txBody>
      </p:sp>
      <p:pic>
        <p:nvPicPr>
          <p:cNvPr id="3" name="Picture 2">
            <a:extLst>
              <a:ext uri="{FF2B5EF4-FFF2-40B4-BE49-F238E27FC236}">
                <a16:creationId xmlns:a16="http://schemas.microsoft.com/office/drawing/2014/main" id="{4965FBD3-EC85-4DCF-8CA1-3DEB5B437019}"/>
              </a:ext>
            </a:extLst>
          </p:cNvPr>
          <p:cNvPicPr>
            <a:picLocks noChangeAspect="1"/>
          </p:cNvPicPr>
          <p:nvPr/>
        </p:nvPicPr>
        <p:blipFill rotWithShape="1">
          <a:blip r:embed="rId4"/>
          <a:srcRect b="37959"/>
          <a:stretch/>
        </p:blipFill>
        <p:spPr>
          <a:xfrm>
            <a:off x="710549" y="3701473"/>
            <a:ext cx="5224788" cy="315652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414D9B92-DD2E-4E1A-88FE-D261FD349680}"/>
              </a:ext>
            </a:extLst>
          </p:cNvPr>
          <p:cNvPicPr>
            <a:picLocks noChangeAspect="1"/>
          </p:cNvPicPr>
          <p:nvPr/>
        </p:nvPicPr>
        <p:blipFill rotWithShape="1">
          <a:blip r:embed="rId5"/>
          <a:srcRect b="33976"/>
          <a:stretch/>
        </p:blipFill>
        <p:spPr>
          <a:xfrm>
            <a:off x="6574138" y="3701473"/>
            <a:ext cx="4907313" cy="31565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687393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ED0321-AA17-45BA-A525-8E33E324324B}"/>
              </a:ext>
            </a:extLst>
          </p:cNvPr>
          <p:cNvPicPr>
            <a:picLocks noChangeAspect="1"/>
          </p:cNvPicPr>
          <p:nvPr/>
        </p:nvPicPr>
        <p:blipFill>
          <a:blip r:embed="rId3"/>
          <a:stretch>
            <a:fillRect/>
          </a:stretch>
        </p:blipFill>
        <p:spPr>
          <a:xfrm>
            <a:off x="5479376" y="1698171"/>
            <a:ext cx="6029250" cy="5159829"/>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12706FC9-7A8E-4E94-845B-AAD249473C84}"/>
              </a:ext>
            </a:extLst>
          </p:cNvPr>
          <p:cNvSpPr>
            <a:spLocks noGrp="1"/>
          </p:cNvSpPr>
          <p:nvPr>
            <p:ph type="title"/>
          </p:nvPr>
        </p:nvSpPr>
        <p:spPr/>
        <p:txBody>
          <a:bodyPr>
            <a:normAutofit/>
          </a:bodyPr>
          <a:lstStyle/>
          <a:p>
            <a:r>
              <a:rPr lang="en-US" sz="4000" b="1" dirty="0"/>
              <a:t>Toolkits</a:t>
            </a:r>
            <a:endParaRPr lang="en-US" sz="4000" dirty="0"/>
          </a:p>
        </p:txBody>
      </p:sp>
      <p:sp>
        <p:nvSpPr>
          <p:cNvPr id="4" name="Content Placeholder 2">
            <a:extLst>
              <a:ext uri="{FF2B5EF4-FFF2-40B4-BE49-F238E27FC236}">
                <a16:creationId xmlns:a16="http://schemas.microsoft.com/office/drawing/2014/main" id="{ED5175BE-BBA5-4C38-B2BD-9D968E0D87EC}"/>
              </a:ext>
            </a:extLst>
          </p:cNvPr>
          <p:cNvSpPr>
            <a:spLocks noGrp="1"/>
          </p:cNvSpPr>
          <p:nvPr>
            <p:ph idx="1"/>
          </p:nvPr>
        </p:nvSpPr>
        <p:spPr>
          <a:xfrm>
            <a:off x="324518" y="1910918"/>
            <a:ext cx="4545553" cy="4525507"/>
          </a:xfrm>
        </p:spPr>
        <p:txBody>
          <a:bodyPr>
            <a:normAutofit/>
          </a:bodyPr>
          <a:lstStyle/>
          <a:p>
            <a:pPr marL="457200" lvl="1" indent="-341313"/>
            <a:r>
              <a:rPr lang="en-US" sz="3200" dirty="0">
                <a:solidFill>
                  <a:srgbClr val="000000"/>
                </a:solidFill>
              </a:rPr>
              <a:t>HPV Vaccine Toolkit</a:t>
            </a:r>
          </a:p>
          <a:p>
            <a:pPr marL="457200" lvl="1" indent="-341313"/>
            <a:r>
              <a:rPr lang="en-US" sz="3200" dirty="0">
                <a:solidFill>
                  <a:srgbClr val="000000"/>
                </a:solidFill>
              </a:rPr>
              <a:t>HPV Community Education Toolkit</a:t>
            </a:r>
          </a:p>
          <a:p>
            <a:pPr marL="457200" lvl="1" indent="-341313"/>
            <a:r>
              <a:rPr lang="en-US" sz="3200" dirty="0">
                <a:solidFill>
                  <a:srgbClr val="000000"/>
                </a:solidFill>
              </a:rPr>
              <a:t>Meningococcal Toolkit</a:t>
            </a:r>
          </a:p>
          <a:p>
            <a:pPr marL="457200" lvl="1" indent="-341313"/>
            <a:r>
              <a:rPr lang="en-US" sz="3200" dirty="0">
                <a:solidFill>
                  <a:srgbClr val="000000"/>
                </a:solidFill>
              </a:rPr>
              <a:t>Tdap Toolkit</a:t>
            </a:r>
          </a:p>
          <a:p>
            <a:pPr marL="457200" lvl="1" indent="-341313"/>
            <a:r>
              <a:rPr lang="en-US" sz="3200" dirty="0">
                <a:solidFill>
                  <a:srgbClr val="000000"/>
                </a:solidFill>
              </a:rPr>
              <a:t>#KansasFightsFlu</a:t>
            </a:r>
          </a:p>
          <a:p>
            <a:pPr marL="457200" lvl="1" indent="0">
              <a:buNone/>
            </a:pPr>
            <a:endParaRPr lang="en-US" sz="3200" dirty="0">
              <a:solidFill>
                <a:srgbClr val="000000"/>
              </a:solidFill>
            </a:endParaRPr>
          </a:p>
          <a:p>
            <a:endParaRPr lang="en-US" sz="2800" dirty="0">
              <a:solidFill>
                <a:srgbClr val="000000"/>
              </a:solidFill>
            </a:endParaRPr>
          </a:p>
        </p:txBody>
      </p:sp>
      <p:sp>
        <p:nvSpPr>
          <p:cNvPr id="8" name="Rectangle: Rounded Corners 7">
            <a:extLst>
              <a:ext uri="{FF2B5EF4-FFF2-40B4-BE49-F238E27FC236}">
                <a16:creationId xmlns:a16="http://schemas.microsoft.com/office/drawing/2014/main" id="{232E6FC2-9C83-4A25-BC5D-50107025F813}"/>
              </a:ext>
            </a:extLst>
          </p:cNvPr>
          <p:cNvSpPr/>
          <p:nvPr/>
        </p:nvSpPr>
        <p:spPr>
          <a:xfrm>
            <a:off x="8756600" y="2268187"/>
            <a:ext cx="898040" cy="366478"/>
          </a:xfrm>
          <a:prstGeom prst="roundRect">
            <a:avLst/>
          </a:prstGeom>
          <a:noFill/>
          <a:ln w="38100">
            <a:solidFill>
              <a:srgbClr val="F68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1E444E66-84C6-41DA-90E3-B5605FBF7A8E}"/>
              </a:ext>
            </a:extLst>
          </p:cNvPr>
          <p:cNvSpPr/>
          <p:nvPr/>
        </p:nvSpPr>
        <p:spPr>
          <a:xfrm>
            <a:off x="8756599" y="2634665"/>
            <a:ext cx="1737360" cy="1501978"/>
          </a:xfrm>
          <a:prstGeom prst="roundRect">
            <a:avLst/>
          </a:prstGeom>
          <a:noFill/>
          <a:ln w="38100">
            <a:solidFill>
              <a:srgbClr val="F68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530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708C5-A29C-4C09-ADC8-0B8AFAD855CB}"/>
              </a:ext>
            </a:extLst>
          </p:cNvPr>
          <p:cNvSpPr>
            <a:spLocks noGrp="1"/>
          </p:cNvSpPr>
          <p:nvPr>
            <p:ph type="title" idx="4294967295"/>
          </p:nvPr>
        </p:nvSpPr>
        <p:spPr>
          <a:xfrm>
            <a:off x="311398" y="5394594"/>
            <a:ext cx="9613861" cy="1463406"/>
          </a:xfrm>
        </p:spPr>
        <p:txBody>
          <a:bodyPr>
            <a:normAutofit/>
          </a:bodyPr>
          <a:lstStyle/>
          <a:p>
            <a:r>
              <a:rPr lang="en-US" dirty="0"/>
              <a:t>Community HPV Education Event Toolkit</a:t>
            </a:r>
          </a:p>
        </p:txBody>
      </p:sp>
      <p:sp>
        <p:nvSpPr>
          <p:cNvPr id="9" name="Content Placeholder 2">
            <a:extLst>
              <a:ext uri="{FF2B5EF4-FFF2-40B4-BE49-F238E27FC236}">
                <a16:creationId xmlns:a16="http://schemas.microsoft.com/office/drawing/2014/main" id="{5D406E03-CA16-4FB7-9823-C1D6F89FA9A8}"/>
              </a:ext>
            </a:extLst>
          </p:cNvPr>
          <p:cNvSpPr>
            <a:spLocks noGrp="1"/>
          </p:cNvSpPr>
          <p:nvPr>
            <p:ph idx="1"/>
          </p:nvPr>
        </p:nvSpPr>
        <p:spPr>
          <a:xfrm>
            <a:off x="182880" y="142240"/>
            <a:ext cx="7203440" cy="5078346"/>
          </a:xfrm>
        </p:spPr>
        <p:txBody>
          <a:bodyPr>
            <a:noAutofit/>
          </a:bodyPr>
          <a:lstStyle/>
          <a:p>
            <a:pPr marL="285750" indent="-285750"/>
            <a:endParaRPr lang="en-US" sz="2600" dirty="0"/>
          </a:p>
        </p:txBody>
      </p:sp>
      <p:pic>
        <p:nvPicPr>
          <p:cNvPr id="6" name="Picture 5">
            <a:extLst>
              <a:ext uri="{FF2B5EF4-FFF2-40B4-BE49-F238E27FC236}">
                <a16:creationId xmlns:a16="http://schemas.microsoft.com/office/drawing/2014/main" id="{10F8806F-AC8E-4EC6-ABC0-4737B3F4E2AB}"/>
              </a:ext>
            </a:extLst>
          </p:cNvPr>
          <p:cNvPicPr>
            <a:picLocks noChangeAspect="1"/>
          </p:cNvPicPr>
          <p:nvPr/>
        </p:nvPicPr>
        <p:blipFill>
          <a:blip r:embed="rId3"/>
          <a:stretch>
            <a:fillRect/>
          </a:stretch>
        </p:blipFill>
        <p:spPr>
          <a:xfrm>
            <a:off x="8235934" y="234767"/>
            <a:ext cx="3629737" cy="4893291"/>
          </a:xfrm>
          <a:prstGeom prst="rect">
            <a:avLst/>
          </a:prstGeom>
          <a:effectLst>
            <a:outerShdw blurRad="292100" dist="50800" dir="5400000" algn="ctr" rotWithShape="0">
              <a:srgbClr val="000000">
                <a:alpha val="65000"/>
              </a:srgbClr>
            </a:outerShdw>
          </a:effectLst>
        </p:spPr>
      </p:pic>
      <p:sp>
        <p:nvSpPr>
          <p:cNvPr id="3" name="Rectangle 2">
            <a:extLst>
              <a:ext uri="{FF2B5EF4-FFF2-40B4-BE49-F238E27FC236}">
                <a16:creationId xmlns:a16="http://schemas.microsoft.com/office/drawing/2014/main" id="{1FA0861B-652C-4778-8105-478755EBAF1D}"/>
              </a:ext>
            </a:extLst>
          </p:cNvPr>
          <p:cNvSpPr/>
          <p:nvPr/>
        </p:nvSpPr>
        <p:spPr>
          <a:xfrm>
            <a:off x="0" y="5497031"/>
            <a:ext cx="12192000" cy="531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EFA07F3-F757-4FF2-85F8-38E15D3ABF1A}"/>
              </a:ext>
            </a:extLst>
          </p:cNvPr>
          <p:cNvPicPr>
            <a:picLocks noChangeAspect="1"/>
          </p:cNvPicPr>
          <p:nvPr/>
        </p:nvPicPr>
        <p:blipFill>
          <a:blip r:embed="rId4"/>
          <a:stretch>
            <a:fillRect/>
          </a:stretch>
        </p:blipFill>
        <p:spPr>
          <a:xfrm>
            <a:off x="132080" y="84772"/>
            <a:ext cx="8001000" cy="1933575"/>
          </a:xfrm>
          <a:prstGeom prst="rect">
            <a:avLst/>
          </a:prstGeom>
        </p:spPr>
      </p:pic>
      <p:pic>
        <p:nvPicPr>
          <p:cNvPr id="8" name="Picture 7">
            <a:extLst>
              <a:ext uri="{FF2B5EF4-FFF2-40B4-BE49-F238E27FC236}">
                <a16:creationId xmlns:a16="http://schemas.microsoft.com/office/drawing/2014/main" id="{751BBA12-7DBE-4A22-93D9-E2AB651B9541}"/>
              </a:ext>
            </a:extLst>
          </p:cNvPr>
          <p:cNvPicPr>
            <a:picLocks noChangeAspect="1"/>
          </p:cNvPicPr>
          <p:nvPr/>
        </p:nvPicPr>
        <p:blipFill rotWithShape="1">
          <a:blip r:embed="rId5"/>
          <a:srcRect l="3583" r="26917" b="10539"/>
          <a:stretch/>
        </p:blipFill>
        <p:spPr>
          <a:xfrm rot="21298670">
            <a:off x="407812" y="2060551"/>
            <a:ext cx="4721229" cy="329184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72AE6075-3FE2-40E0-9AE3-4C9DFE08B245}"/>
              </a:ext>
            </a:extLst>
          </p:cNvPr>
          <p:cNvPicPr>
            <a:picLocks noChangeAspect="1"/>
          </p:cNvPicPr>
          <p:nvPr/>
        </p:nvPicPr>
        <p:blipFill>
          <a:blip r:embed="rId6"/>
          <a:stretch>
            <a:fillRect/>
          </a:stretch>
        </p:blipFill>
        <p:spPr>
          <a:xfrm rot="323182">
            <a:off x="4784390" y="2282745"/>
            <a:ext cx="3560926" cy="23434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199634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48EC18-4C01-4EF3-9241-46E14CA3D616}"/>
              </a:ext>
            </a:extLst>
          </p:cNvPr>
          <p:cNvPicPr>
            <a:picLocks noChangeAspect="1"/>
          </p:cNvPicPr>
          <p:nvPr/>
        </p:nvPicPr>
        <p:blipFill>
          <a:blip r:embed="rId3"/>
          <a:stretch>
            <a:fillRect/>
          </a:stretch>
        </p:blipFill>
        <p:spPr>
          <a:xfrm>
            <a:off x="9008952" y="0"/>
            <a:ext cx="3864088" cy="5294758"/>
          </a:xfrm>
          <a:prstGeom prst="rect">
            <a:avLst/>
          </a:prstGeom>
        </p:spPr>
      </p:pic>
      <p:sp>
        <p:nvSpPr>
          <p:cNvPr id="21" name="TextBox 20">
            <a:extLst>
              <a:ext uri="{FF2B5EF4-FFF2-40B4-BE49-F238E27FC236}">
                <a16:creationId xmlns:a16="http://schemas.microsoft.com/office/drawing/2014/main" id="{97DEDD2E-7AE5-4E31-907F-F22E076ECCCA}"/>
              </a:ext>
            </a:extLst>
          </p:cNvPr>
          <p:cNvSpPr txBox="1"/>
          <p:nvPr/>
        </p:nvSpPr>
        <p:spPr>
          <a:xfrm>
            <a:off x="367935" y="216446"/>
            <a:ext cx="4814664" cy="5078313"/>
          </a:xfrm>
          <a:prstGeom prst="rect">
            <a:avLst/>
          </a:prstGeom>
          <a:noFill/>
        </p:spPr>
        <p:txBody>
          <a:bodyPr wrap="square" rtlCol="0">
            <a:spAutoFit/>
          </a:bodyPr>
          <a:lstStyle/>
          <a:p>
            <a:r>
              <a:rPr lang="en-US" sz="3200" i="1" dirty="0">
                <a:solidFill>
                  <a:srgbClr val="1F2153"/>
                </a:solidFill>
              </a:rPr>
              <a:t>Keep up-to-date on trending </a:t>
            </a:r>
            <a:r>
              <a:rPr lang="en-US" sz="3200" b="1" i="1" dirty="0">
                <a:solidFill>
                  <a:srgbClr val="1F2153"/>
                </a:solidFill>
              </a:rPr>
              <a:t>articles and news</a:t>
            </a:r>
            <a:r>
              <a:rPr lang="en-US" sz="3200" i="1" dirty="0">
                <a:solidFill>
                  <a:srgbClr val="1F2153"/>
                </a:solidFill>
              </a:rPr>
              <a:t> in immunizations</a:t>
            </a:r>
          </a:p>
          <a:p>
            <a:endParaRPr lang="en-US" i="1" dirty="0">
              <a:solidFill>
                <a:srgbClr val="1F2153"/>
              </a:solidFill>
            </a:endParaRPr>
          </a:p>
          <a:p>
            <a:r>
              <a:rPr lang="en-US" sz="3200" i="1" dirty="0">
                <a:solidFill>
                  <a:srgbClr val="1F2153"/>
                </a:solidFill>
              </a:rPr>
              <a:t>Get notified about IKC </a:t>
            </a:r>
            <a:r>
              <a:rPr lang="en-US" sz="3200" b="1" i="1" dirty="0">
                <a:solidFill>
                  <a:srgbClr val="1F2153"/>
                </a:solidFill>
              </a:rPr>
              <a:t>meetings and upcoming events</a:t>
            </a:r>
          </a:p>
          <a:p>
            <a:endParaRPr lang="en-US" dirty="0">
              <a:solidFill>
                <a:srgbClr val="1F2153"/>
              </a:solidFill>
            </a:endParaRPr>
          </a:p>
          <a:p>
            <a:r>
              <a:rPr lang="en-US" sz="3200" i="1" dirty="0">
                <a:solidFill>
                  <a:srgbClr val="1F2153"/>
                </a:solidFill>
              </a:rPr>
              <a:t>Learn about new </a:t>
            </a:r>
            <a:r>
              <a:rPr lang="en-US" sz="3200" b="1" i="1" dirty="0">
                <a:solidFill>
                  <a:srgbClr val="1F2153"/>
                </a:solidFill>
              </a:rPr>
              <a:t>resources and trainings</a:t>
            </a:r>
          </a:p>
          <a:p>
            <a:endParaRPr lang="en-US" sz="3200" i="1" dirty="0">
              <a:solidFill>
                <a:srgbClr val="1F2153"/>
              </a:solidFill>
            </a:endParaRPr>
          </a:p>
        </p:txBody>
      </p:sp>
      <p:sp>
        <p:nvSpPr>
          <p:cNvPr id="18" name="Title 1">
            <a:extLst>
              <a:ext uri="{FF2B5EF4-FFF2-40B4-BE49-F238E27FC236}">
                <a16:creationId xmlns:a16="http://schemas.microsoft.com/office/drawing/2014/main" id="{7827A196-40F1-450D-A053-DE90F34F4317}"/>
              </a:ext>
            </a:extLst>
          </p:cNvPr>
          <p:cNvSpPr txBox="1">
            <a:spLocks/>
          </p:cNvSpPr>
          <p:nvPr/>
        </p:nvSpPr>
        <p:spPr>
          <a:xfrm>
            <a:off x="3263899" y="5406730"/>
            <a:ext cx="8837985" cy="14512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400" dirty="0"/>
              <a:t>IKC Updates Emails</a:t>
            </a:r>
          </a:p>
          <a:p>
            <a:r>
              <a:rPr lang="en-US" b="1" dirty="0">
                <a:solidFill>
                  <a:srgbClr val="F6BC1A"/>
                </a:solidFill>
              </a:rPr>
              <a:t>Sign up at </a:t>
            </a:r>
            <a:r>
              <a:rPr lang="en-US" b="1" u="sng" dirty="0">
                <a:solidFill>
                  <a:srgbClr val="F6BC1A"/>
                </a:solidFill>
              </a:rPr>
              <a:t>tinyurl.com/</a:t>
            </a:r>
            <a:r>
              <a:rPr lang="en-US" b="1" u="sng" dirty="0" err="1">
                <a:solidFill>
                  <a:srgbClr val="F6BC1A"/>
                </a:solidFill>
              </a:rPr>
              <a:t>ikc</a:t>
            </a:r>
            <a:r>
              <a:rPr lang="en-US" b="1" u="sng" dirty="0">
                <a:solidFill>
                  <a:srgbClr val="F6BC1A"/>
                </a:solidFill>
              </a:rPr>
              <a:t>-emails</a:t>
            </a:r>
          </a:p>
        </p:txBody>
      </p:sp>
      <p:pic>
        <p:nvPicPr>
          <p:cNvPr id="3074" name="Picture 2">
            <a:extLst>
              <a:ext uri="{FF2B5EF4-FFF2-40B4-BE49-F238E27FC236}">
                <a16:creationId xmlns:a16="http://schemas.microsoft.com/office/drawing/2014/main" id="{9A1D6C15-214D-4AFD-9ACA-6D0AEB7482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935" y="5067300"/>
            <a:ext cx="2798674" cy="15742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016C70E-A245-4540-9A7B-25058F8892C3}"/>
              </a:ext>
            </a:extLst>
          </p:cNvPr>
          <p:cNvPicPr>
            <a:picLocks noChangeAspect="1"/>
          </p:cNvPicPr>
          <p:nvPr/>
        </p:nvPicPr>
        <p:blipFill>
          <a:blip r:embed="rId5"/>
          <a:stretch>
            <a:fillRect/>
          </a:stretch>
        </p:blipFill>
        <p:spPr>
          <a:xfrm>
            <a:off x="5372574" y="-1"/>
            <a:ext cx="3636378" cy="5294759"/>
          </a:xfrm>
          <a:prstGeom prst="rect">
            <a:avLst/>
          </a:prstGeom>
        </p:spPr>
      </p:pic>
    </p:spTree>
    <p:extLst>
      <p:ext uri="{BB962C8B-B14F-4D97-AF65-F5344CB8AC3E}">
        <p14:creationId xmlns:p14="http://schemas.microsoft.com/office/powerpoint/2010/main" val="13859306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827A196-40F1-450D-A053-DE90F34F4317}"/>
              </a:ext>
            </a:extLst>
          </p:cNvPr>
          <p:cNvSpPr txBox="1">
            <a:spLocks/>
          </p:cNvSpPr>
          <p:nvPr/>
        </p:nvSpPr>
        <p:spPr>
          <a:xfrm>
            <a:off x="307241" y="5406730"/>
            <a:ext cx="9613861" cy="14512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400" b="1" dirty="0"/>
              <a:t>IKC Social Media</a:t>
            </a:r>
          </a:p>
        </p:txBody>
      </p:sp>
      <p:pic>
        <p:nvPicPr>
          <p:cNvPr id="19" name="Picture 2" descr="https://cdn1.iconfinder.com/data/icons/logotypes/32/square-facebook-128.png">
            <a:extLst>
              <a:ext uri="{FF2B5EF4-FFF2-40B4-BE49-F238E27FC236}">
                <a16:creationId xmlns:a16="http://schemas.microsoft.com/office/drawing/2014/main" id="{64267D8F-82D4-4A9B-A949-FD4BF32BD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43" y="685723"/>
            <a:ext cx="1611827" cy="16118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C5BBB1B-81D8-40AC-8B6A-52F92786AD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241" y="3063855"/>
            <a:ext cx="1611829" cy="1611829"/>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F18B6AC0-09E1-4AC6-B26F-D9AF651003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698190"/>
            <a:ext cx="1736807" cy="1599362"/>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F369053-45A1-4B90-83A1-811D06148F45}"/>
              </a:ext>
            </a:extLst>
          </p:cNvPr>
          <p:cNvPicPr>
            <a:picLocks noChangeAspect="1"/>
          </p:cNvPicPr>
          <p:nvPr/>
        </p:nvPicPr>
        <p:blipFill>
          <a:blip r:embed="rId6"/>
          <a:stretch>
            <a:fillRect/>
          </a:stretch>
        </p:blipFill>
        <p:spPr>
          <a:xfrm>
            <a:off x="6096000" y="3063855"/>
            <a:ext cx="1611829" cy="16118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4" name="TextBox 23">
            <a:extLst>
              <a:ext uri="{FF2B5EF4-FFF2-40B4-BE49-F238E27FC236}">
                <a16:creationId xmlns:a16="http://schemas.microsoft.com/office/drawing/2014/main" id="{659333BA-5BD5-40DD-9904-A781874792F7}"/>
              </a:ext>
            </a:extLst>
          </p:cNvPr>
          <p:cNvSpPr txBox="1"/>
          <p:nvPr/>
        </p:nvSpPr>
        <p:spPr>
          <a:xfrm>
            <a:off x="7832807" y="709996"/>
            <a:ext cx="4176929" cy="1384995"/>
          </a:xfrm>
          <a:prstGeom prst="rect">
            <a:avLst/>
          </a:prstGeom>
          <a:noFill/>
        </p:spPr>
        <p:txBody>
          <a:bodyPr wrap="square">
            <a:spAutoFit/>
          </a:bodyPr>
          <a:lstStyle/>
          <a:p>
            <a:r>
              <a:rPr lang="en-US" sz="2800" b="1" dirty="0">
                <a:solidFill>
                  <a:srgbClr val="292929"/>
                </a:solidFill>
              </a:rPr>
              <a:t>linkedin.com/company/Immunize-Kansas-Coalition</a:t>
            </a:r>
          </a:p>
        </p:txBody>
      </p:sp>
      <p:sp>
        <p:nvSpPr>
          <p:cNvPr id="27" name="TextBox 26">
            <a:extLst>
              <a:ext uri="{FF2B5EF4-FFF2-40B4-BE49-F238E27FC236}">
                <a16:creationId xmlns:a16="http://schemas.microsoft.com/office/drawing/2014/main" id="{5891DB39-8B61-435A-A52A-F32FC15125AB}"/>
              </a:ext>
            </a:extLst>
          </p:cNvPr>
          <p:cNvSpPr txBox="1"/>
          <p:nvPr/>
        </p:nvSpPr>
        <p:spPr>
          <a:xfrm>
            <a:off x="2043878" y="3167390"/>
            <a:ext cx="4176929" cy="523220"/>
          </a:xfrm>
          <a:prstGeom prst="rect">
            <a:avLst/>
          </a:prstGeom>
          <a:noFill/>
        </p:spPr>
        <p:txBody>
          <a:bodyPr wrap="square">
            <a:spAutoFit/>
          </a:bodyPr>
          <a:lstStyle/>
          <a:p>
            <a:r>
              <a:rPr lang="en-US" sz="2800" b="1" dirty="0">
                <a:solidFill>
                  <a:srgbClr val="292929"/>
                </a:solidFill>
              </a:rPr>
              <a:t>@ImmKSCoalition</a:t>
            </a:r>
          </a:p>
        </p:txBody>
      </p:sp>
      <p:sp>
        <p:nvSpPr>
          <p:cNvPr id="29" name="TextBox 28">
            <a:extLst>
              <a:ext uri="{FF2B5EF4-FFF2-40B4-BE49-F238E27FC236}">
                <a16:creationId xmlns:a16="http://schemas.microsoft.com/office/drawing/2014/main" id="{D2460CB9-F8A8-4278-BB96-7154DC7C5111}"/>
              </a:ext>
            </a:extLst>
          </p:cNvPr>
          <p:cNvSpPr txBox="1"/>
          <p:nvPr/>
        </p:nvSpPr>
        <p:spPr>
          <a:xfrm>
            <a:off x="2047544" y="709996"/>
            <a:ext cx="4176929" cy="954107"/>
          </a:xfrm>
          <a:prstGeom prst="rect">
            <a:avLst/>
          </a:prstGeom>
          <a:noFill/>
        </p:spPr>
        <p:txBody>
          <a:bodyPr wrap="square">
            <a:spAutoFit/>
          </a:bodyPr>
          <a:lstStyle/>
          <a:p>
            <a:r>
              <a:rPr lang="en-US" sz="2800" b="1" dirty="0">
                <a:solidFill>
                  <a:srgbClr val="292929"/>
                </a:solidFill>
              </a:rPr>
              <a:t>facebook.com/</a:t>
            </a:r>
          </a:p>
          <a:p>
            <a:r>
              <a:rPr lang="en-US" sz="2800" b="1" dirty="0" err="1">
                <a:solidFill>
                  <a:srgbClr val="292929"/>
                </a:solidFill>
              </a:rPr>
              <a:t>ImmunizeKSCoalition</a:t>
            </a:r>
            <a:endParaRPr lang="en-US" sz="2800" b="1" dirty="0">
              <a:solidFill>
                <a:srgbClr val="292929"/>
              </a:solidFill>
            </a:endParaRPr>
          </a:p>
        </p:txBody>
      </p:sp>
      <p:sp>
        <p:nvSpPr>
          <p:cNvPr id="31" name="TextBox 30">
            <a:extLst>
              <a:ext uri="{FF2B5EF4-FFF2-40B4-BE49-F238E27FC236}">
                <a16:creationId xmlns:a16="http://schemas.microsoft.com/office/drawing/2014/main" id="{C0647327-DDB9-4BA3-A987-3E0F23316645}"/>
              </a:ext>
            </a:extLst>
          </p:cNvPr>
          <p:cNvSpPr txBox="1"/>
          <p:nvPr/>
        </p:nvSpPr>
        <p:spPr>
          <a:xfrm>
            <a:off x="7832637" y="3122450"/>
            <a:ext cx="4176929" cy="954107"/>
          </a:xfrm>
          <a:prstGeom prst="rect">
            <a:avLst/>
          </a:prstGeom>
          <a:noFill/>
        </p:spPr>
        <p:txBody>
          <a:bodyPr wrap="square">
            <a:spAutoFit/>
          </a:bodyPr>
          <a:lstStyle>
            <a:defPPr>
              <a:defRPr lang="en-US"/>
            </a:defPPr>
            <a:lvl1pPr>
              <a:defRPr sz="2800" b="1">
                <a:solidFill>
                  <a:srgbClr val="292929"/>
                </a:solidFill>
              </a:defRPr>
            </a:lvl1pPr>
          </a:lstStyle>
          <a:p>
            <a:r>
              <a:rPr lang="en-US" dirty="0"/>
              <a:t>tinyurl.com/IKC-YouTube</a:t>
            </a:r>
          </a:p>
        </p:txBody>
      </p:sp>
    </p:spTree>
    <p:extLst>
      <p:ext uri="{BB962C8B-B14F-4D97-AF65-F5344CB8AC3E}">
        <p14:creationId xmlns:p14="http://schemas.microsoft.com/office/powerpoint/2010/main" val="9942007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06FC9-7A8E-4E94-845B-AAD249473C84}"/>
              </a:ext>
            </a:extLst>
          </p:cNvPr>
          <p:cNvSpPr>
            <a:spLocks noGrp="1"/>
          </p:cNvSpPr>
          <p:nvPr>
            <p:ph type="title"/>
          </p:nvPr>
        </p:nvSpPr>
        <p:spPr/>
        <p:txBody>
          <a:bodyPr>
            <a:normAutofit/>
          </a:bodyPr>
          <a:lstStyle/>
          <a:p>
            <a:r>
              <a:rPr lang="en-US" sz="4000" dirty="0"/>
              <a:t>Resources in the Dakotas</a:t>
            </a:r>
          </a:p>
        </p:txBody>
      </p:sp>
      <p:sp>
        <p:nvSpPr>
          <p:cNvPr id="4" name="Content Placeholder 2">
            <a:extLst>
              <a:ext uri="{FF2B5EF4-FFF2-40B4-BE49-F238E27FC236}">
                <a16:creationId xmlns:a16="http://schemas.microsoft.com/office/drawing/2014/main" id="{ED5175BE-BBA5-4C38-B2BD-9D968E0D87EC}"/>
              </a:ext>
            </a:extLst>
          </p:cNvPr>
          <p:cNvSpPr>
            <a:spLocks noGrp="1"/>
          </p:cNvSpPr>
          <p:nvPr>
            <p:ph idx="1"/>
          </p:nvPr>
        </p:nvSpPr>
        <p:spPr>
          <a:xfrm>
            <a:off x="242747" y="4619502"/>
            <a:ext cx="5977795" cy="2238498"/>
          </a:xfrm>
        </p:spPr>
        <p:txBody>
          <a:bodyPr>
            <a:normAutofit/>
          </a:bodyPr>
          <a:lstStyle/>
          <a:p>
            <a:pPr marL="0" indent="0">
              <a:spcBef>
                <a:spcPts val="300"/>
              </a:spcBef>
              <a:buNone/>
            </a:pPr>
            <a:r>
              <a:rPr lang="en-US" b="1" dirty="0"/>
              <a:t>Sioux Falls Area Immunization Coalition</a:t>
            </a:r>
          </a:p>
          <a:p>
            <a:pPr>
              <a:spcBef>
                <a:spcPts val="300"/>
              </a:spcBef>
            </a:pPr>
            <a:r>
              <a:rPr lang="en-US" dirty="0"/>
              <a:t>Website: </a:t>
            </a:r>
            <a:r>
              <a:rPr lang="en-US" b="1" dirty="0">
                <a:hlinkClick r:id="rId3"/>
              </a:rPr>
              <a:t>www.immunizesiouxfalls.com</a:t>
            </a:r>
            <a:endParaRPr lang="en-US" b="1" dirty="0"/>
          </a:p>
          <a:p>
            <a:pPr>
              <a:spcBef>
                <a:spcPts val="300"/>
              </a:spcBef>
            </a:pPr>
            <a:r>
              <a:rPr lang="en-US" dirty="0"/>
              <a:t>Email: </a:t>
            </a:r>
            <a:r>
              <a:rPr lang="en-US" b="1" dirty="0">
                <a:hlinkClick r:id="rId4"/>
              </a:rPr>
              <a:t>izcoalition.sf@gmail.com</a:t>
            </a:r>
            <a:r>
              <a:rPr lang="en-US" b="1" dirty="0"/>
              <a:t> </a:t>
            </a:r>
          </a:p>
          <a:p>
            <a:pPr>
              <a:spcBef>
                <a:spcPts val="300"/>
              </a:spcBef>
            </a:pPr>
            <a:r>
              <a:rPr lang="en-US" dirty="0"/>
              <a:t>Meeting frequency: Monthly on the first Wednesday of the month at 7 a.m.</a:t>
            </a:r>
          </a:p>
          <a:p>
            <a:pPr lvl="1">
              <a:spcBef>
                <a:spcPts val="300"/>
              </a:spcBef>
            </a:pPr>
            <a:endParaRPr lang="en-US" sz="2200" dirty="0"/>
          </a:p>
          <a:p>
            <a:pPr lvl="1">
              <a:spcBef>
                <a:spcPts val="300"/>
              </a:spcBef>
            </a:pPr>
            <a:endParaRPr lang="en-US" sz="2200" dirty="0"/>
          </a:p>
          <a:p>
            <a:pPr lvl="1">
              <a:spcBef>
                <a:spcPts val="300"/>
              </a:spcBef>
            </a:pPr>
            <a:endParaRPr lang="en-US" sz="2200" dirty="0"/>
          </a:p>
        </p:txBody>
      </p:sp>
      <p:pic>
        <p:nvPicPr>
          <p:cNvPr id="5122" name="Picture 2">
            <a:extLst>
              <a:ext uri="{FF2B5EF4-FFF2-40B4-BE49-F238E27FC236}">
                <a16:creationId xmlns:a16="http://schemas.microsoft.com/office/drawing/2014/main" id="{7D6EC30D-10A5-48C4-91E3-D61D095969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747" y="1699615"/>
            <a:ext cx="5062930" cy="27403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219966A-B7ED-4CFF-847E-B7A59C72A62A}"/>
              </a:ext>
            </a:extLst>
          </p:cNvPr>
          <p:cNvPicPr>
            <a:picLocks noChangeAspect="1"/>
          </p:cNvPicPr>
          <p:nvPr/>
        </p:nvPicPr>
        <p:blipFill rotWithShape="1">
          <a:blip r:embed="rId6"/>
          <a:srcRect r="4968"/>
          <a:stretch/>
        </p:blipFill>
        <p:spPr>
          <a:xfrm>
            <a:off x="6654609" y="1681865"/>
            <a:ext cx="4769922" cy="3148939"/>
          </a:xfrm>
          <a:prstGeom prst="rect">
            <a:avLst/>
          </a:prstGeom>
          <a:ln>
            <a:noFill/>
          </a:ln>
          <a:effectLst>
            <a:outerShdw blurRad="292100" dist="139700" dir="2700000" algn="tl" rotWithShape="0">
              <a:srgbClr val="333333">
                <a:alpha val="65000"/>
              </a:srgbClr>
            </a:outerShdw>
          </a:effectLst>
        </p:spPr>
      </p:pic>
      <p:sp>
        <p:nvSpPr>
          <p:cNvPr id="7" name="Content Placeholder 2">
            <a:extLst>
              <a:ext uri="{FF2B5EF4-FFF2-40B4-BE49-F238E27FC236}">
                <a16:creationId xmlns:a16="http://schemas.microsoft.com/office/drawing/2014/main" id="{A61F2893-DF16-4E28-8830-D10DE47EE672}"/>
              </a:ext>
            </a:extLst>
          </p:cNvPr>
          <p:cNvSpPr txBox="1">
            <a:spLocks/>
          </p:cNvSpPr>
          <p:nvPr/>
        </p:nvSpPr>
        <p:spPr>
          <a:xfrm>
            <a:off x="6654609" y="4996996"/>
            <a:ext cx="5379522" cy="1861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spcBef>
                <a:spcPts val="300"/>
              </a:spcBef>
              <a:buNone/>
            </a:pPr>
            <a:r>
              <a:rPr lang="en-US" b="1" dirty="0"/>
              <a:t>North Dakota Immunization Program</a:t>
            </a:r>
          </a:p>
          <a:p>
            <a:pPr>
              <a:spcBef>
                <a:spcPts val="300"/>
              </a:spcBef>
            </a:pPr>
            <a:r>
              <a:rPr lang="en-US" dirty="0"/>
              <a:t>Website: </a:t>
            </a:r>
            <a:r>
              <a:rPr lang="en-US" b="1" dirty="0">
                <a:hlinkClick r:id="rId7"/>
              </a:rPr>
              <a:t>www.health.nd.gov/immunize</a:t>
            </a:r>
            <a:r>
              <a:rPr lang="en-US" b="1" dirty="0"/>
              <a:t> </a:t>
            </a:r>
          </a:p>
          <a:p>
            <a:pPr>
              <a:spcBef>
                <a:spcPts val="300"/>
              </a:spcBef>
            </a:pPr>
            <a:r>
              <a:rPr lang="en-US" dirty="0"/>
              <a:t>Phone: (701)-328-3386</a:t>
            </a:r>
          </a:p>
          <a:p>
            <a:pPr marL="457200" lvl="1" indent="0">
              <a:spcBef>
                <a:spcPts val="300"/>
              </a:spcBef>
              <a:buFont typeface="Arial" panose="020B0604020202020204" pitchFamily="34" charset="0"/>
              <a:buNone/>
            </a:pPr>
            <a:endParaRPr lang="en-US" sz="2200" dirty="0"/>
          </a:p>
          <a:p>
            <a:pPr lvl="1">
              <a:spcBef>
                <a:spcPts val="300"/>
              </a:spcBef>
            </a:pPr>
            <a:endParaRPr lang="en-US" sz="2200" dirty="0"/>
          </a:p>
          <a:p>
            <a:pPr lvl="1">
              <a:spcBef>
                <a:spcPts val="300"/>
              </a:spcBef>
            </a:pPr>
            <a:endParaRPr lang="en-US" sz="2200" dirty="0"/>
          </a:p>
        </p:txBody>
      </p:sp>
    </p:spTree>
    <p:extLst>
      <p:ext uri="{BB962C8B-B14F-4D97-AF65-F5344CB8AC3E}">
        <p14:creationId xmlns:p14="http://schemas.microsoft.com/office/powerpoint/2010/main" val="37143227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D5422-B6D3-4CDB-9A11-F651A8E19F32}"/>
              </a:ext>
            </a:extLst>
          </p:cNvPr>
          <p:cNvSpPr>
            <a:spLocks noGrp="1"/>
          </p:cNvSpPr>
          <p:nvPr>
            <p:ph type="ctrTitle"/>
          </p:nvPr>
        </p:nvSpPr>
        <p:spPr>
          <a:xfrm>
            <a:off x="381000" y="3568700"/>
            <a:ext cx="8443456" cy="1117687"/>
          </a:xfrm>
        </p:spPr>
        <p:txBody>
          <a:bodyPr/>
          <a:lstStyle/>
          <a:p>
            <a:r>
              <a:rPr lang="en-US" dirty="0"/>
              <a:t>Ideas for Extension Agents</a:t>
            </a:r>
          </a:p>
        </p:txBody>
      </p:sp>
      <p:sp>
        <p:nvSpPr>
          <p:cNvPr id="3" name="Subtitle 2">
            <a:extLst>
              <a:ext uri="{FF2B5EF4-FFF2-40B4-BE49-F238E27FC236}">
                <a16:creationId xmlns:a16="http://schemas.microsoft.com/office/drawing/2014/main" id="{6080FE0D-D736-4B26-8AF5-AB237854C16A}"/>
              </a:ext>
            </a:extLst>
          </p:cNvPr>
          <p:cNvSpPr>
            <a:spLocks noGrp="1"/>
          </p:cNvSpPr>
          <p:nvPr>
            <p:ph type="subTitle" idx="1"/>
          </p:nvPr>
        </p:nvSpPr>
        <p:spPr>
          <a:xfrm>
            <a:off x="680322" y="5181439"/>
            <a:ext cx="8144134" cy="1117687"/>
          </a:xfrm>
        </p:spPr>
        <p:txBody>
          <a:bodyPr/>
          <a:lstStyle/>
          <a:p>
            <a:endParaRPr lang="en-US" dirty="0"/>
          </a:p>
        </p:txBody>
      </p:sp>
    </p:spTree>
    <p:extLst>
      <p:ext uri="{BB962C8B-B14F-4D97-AF65-F5344CB8AC3E}">
        <p14:creationId xmlns:p14="http://schemas.microsoft.com/office/powerpoint/2010/main" val="20747506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D82E28-C2EB-4E1B-8088-CEBA4AA5EFA3}"/>
              </a:ext>
            </a:extLst>
          </p:cNvPr>
          <p:cNvSpPr>
            <a:spLocks noGrp="1"/>
          </p:cNvSpPr>
          <p:nvPr>
            <p:ph type="title"/>
          </p:nvPr>
        </p:nvSpPr>
        <p:spPr/>
        <p:txBody>
          <a:bodyPr/>
          <a:lstStyle/>
          <a:p>
            <a:r>
              <a:rPr lang="en-US" dirty="0"/>
              <a:t> </a:t>
            </a:r>
          </a:p>
        </p:txBody>
      </p:sp>
      <p:pic>
        <p:nvPicPr>
          <p:cNvPr id="4" name="Picture 3">
            <a:extLst>
              <a:ext uri="{FF2B5EF4-FFF2-40B4-BE49-F238E27FC236}">
                <a16:creationId xmlns:a16="http://schemas.microsoft.com/office/drawing/2014/main" id="{96F42371-4BA3-4F4B-A715-14CB0361D501}"/>
              </a:ext>
            </a:extLst>
          </p:cNvPr>
          <p:cNvPicPr>
            <a:picLocks noChangeAspect="1"/>
          </p:cNvPicPr>
          <p:nvPr/>
        </p:nvPicPr>
        <p:blipFill>
          <a:blip r:embed="rId3"/>
          <a:stretch>
            <a:fillRect/>
          </a:stretch>
        </p:blipFill>
        <p:spPr>
          <a:xfrm>
            <a:off x="4700381" y="966787"/>
            <a:ext cx="7124700" cy="4924425"/>
          </a:xfrm>
          <a:prstGeom prst="rect">
            <a:avLst/>
          </a:prstGeom>
        </p:spPr>
      </p:pic>
      <p:sp>
        <p:nvSpPr>
          <p:cNvPr id="6" name="TextBox 5">
            <a:extLst>
              <a:ext uri="{FF2B5EF4-FFF2-40B4-BE49-F238E27FC236}">
                <a16:creationId xmlns:a16="http://schemas.microsoft.com/office/drawing/2014/main" id="{263FB8C8-A380-4E23-A2A4-6822E9CFA5C6}"/>
              </a:ext>
            </a:extLst>
          </p:cNvPr>
          <p:cNvSpPr txBox="1"/>
          <p:nvPr/>
        </p:nvSpPr>
        <p:spPr>
          <a:xfrm>
            <a:off x="487017" y="775252"/>
            <a:ext cx="3349487" cy="4524315"/>
          </a:xfrm>
          <a:prstGeom prst="rect">
            <a:avLst/>
          </a:prstGeom>
          <a:noFill/>
        </p:spPr>
        <p:txBody>
          <a:bodyPr wrap="square" rtlCol="0">
            <a:spAutoFit/>
          </a:bodyPr>
          <a:lstStyle/>
          <a:p>
            <a:pPr algn="ctr"/>
            <a:r>
              <a:rPr lang="en-US" sz="3600"/>
              <a:t>If everyone just works hard enough and offers  education programs, the problem will  go away!</a:t>
            </a:r>
          </a:p>
        </p:txBody>
      </p:sp>
    </p:spTree>
    <p:extLst>
      <p:ext uri="{BB962C8B-B14F-4D97-AF65-F5344CB8AC3E}">
        <p14:creationId xmlns:p14="http://schemas.microsoft.com/office/powerpoint/2010/main" val="2360699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06FC9-7A8E-4E94-845B-AAD249473C84}"/>
              </a:ext>
            </a:extLst>
          </p:cNvPr>
          <p:cNvSpPr>
            <a:spLocks noGrp="1"/>
          </p:cNvSpPr>
          <p:nvPr>
            <p:ph type="title"/>
          </p:nvPr>
        </p:nvSpPr>
        <p:spPr/>
        <p:txBody>
          <a:bodyPr>
            <a:normAutofit/>
          </a:bodyPr>
          <a:lstStyle/>
          <a:p>
            <a:r>
              <a:rPr lang="en-US" sz="4000" b="1" dirty="0"/>
              <a:t>Emily Bailey &amp; Connie </a:t>
            </a:r>
            <a:r>
              <a:rPr lang="en-US" sz="4000" b="1" dirty="0" err="1"/>
              <a:t>Satzler</a:t>
            </a:r>
            <a:endParaRPr lang="en-US" sz="4000" dirty="0"/>
          </a:p>
        </p:txBody>
      </p:sp>
      <p:sp>
        <p:nvSpPr>
          <p:cNvPr id="12" name="Content Placeholder 2">
            <a:extLst>
              <a:ext uri="{FF2B5EF4-FFF2-40B4-BE49-F238E27FC236}">
                <a16:creationId xmlns:a16="http://schemas.microsoft.com/office/drawing/2014/main" id="{45D99574-42FA-4123-A72C-4BAE73469E9B}"/>
              </a:ext>
            </a:extLst>
          </p:cNvPr>
          <p:cNvSpPr>
            <a:spLocks noGrp="1"/>
          </p:cNvSpPr>
          <p:nvPr>
            <p:ph idx="1"/>
          </p:nvPr>
        </p:nvSpPr>
        <p:spPr>
          <a:xfrm>
            <a:off x="1463536" y="5411097"/>
            <a:ext cx="3358781" cy="1248600"/>
          </a:xfrm>
        </p:spPr>
        <p:txBody>
          <a:bodyPr>
            <a:normAutofit lnSpcReduction="10000"/>
          </a:bodyPr>
          <a:lstStyle/>
          <a:p>
            <a:pPr marL="0" indent="0">
              <a:buNone/>
            </a:pPr>
            <a:r>
              <a:rPr lang="en-US" sz="2800" b="1" dirty="0"/>
              <a:t>Emily Bailey</a:t>
            </a:r>
          </a:p>
          <a:p>
            <a:pPr marL="0" indent="0">
              <a:buNone/>
            </a:pPr>
            <a:r>
              <a:rPr lang="en-US" sz="2800" dirty="0"/>
              <a:t>IKC Liaison Member and Staff</a:t>
            </a:r>
          </a:p>
        </p:txBody>
      </p:sp>
      <p:pic>
        <p:nvPicPr>
          <p:cNvPr id="8" name="Picture 7">
            <a:extLst>
              <a:ext uri="{FF2B5EF4-FFF2-40B4-BE49-F238E27FC236}">
                <a16:creationId xmlns:a16="http://schemas.microsoft.com/office/drawing/2014/main" id="{7F2B4CC0-6D27-4FD6-92FF-0CBFC20F6771}"/>
              </a:ext>
            </a:extLst>
          </p:cNvPr>
          <p:cNvPicPr>
            <a:picLocks noChangeAspect="1"/>
          </p:cNvPicPr>
          <p:nvPr/>
        </p:nvPicPr>
        <p:blipFill rotWithShape="1">
          <a:blip r:embed="rId3"/>
          <a:srcRect l="9873" t="326" r="8163" b="39304"/>
          <a:stretch/>
        </p:blipFill>
        <p:spPr>
          <a:xfrm>
            <a:off x="1463536" y="1764253"/>
            <a:ext cx="3087414" cy="3411852"/>
          </a:xfrm>
          <a:prstGeom prst="rect">
            <a:avLst/>
          </a:prstGeom>
          <a:ln>
            <a:noFill/>
          </a:ln>
          <a:effectLst>
            <a:outerShdw blurRad="292100" dist="139700" dir="2700000" algn="tl" rotWithShape="0">
              <a:srgbClr val="333333">
                <a:alpha val="65000"/>
              </a:srgbClr>
            </a:outerShdw>
          </a:effectLst>
        </p:spPr>
      </p:pic>
      <p:sp>
        <p:nvSpPr>
          <p:cNvPr id="7" name="Content Placeholder 2">
            <a:extLst>
              <a:ext uri="{FF2B5EF4-FFF2-40B4-BE49-F238E27FC236}">
                <a16:creationId xmlns:a16="http://schemas.microsoft.com/office/drawing/2014/main" id="{45D42E01-EF68-4360-83C6-AF987D8FA008}"/>
              </a:ext>
            </a:extLst>
          </p:cNvPr>
          <p:cNvSpPr txBox="1">
            <a:spLocks/>
          </p:cNvSpPr>
          <p:nvPr/>
        </p:nvSpPr>
        <p:spPr>
          <a:xfrm>
            <a:off x="6186942" y="5413691"/>
            <a:ext cx="3358781" cy="12486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sz="2800" b="1" dirty="0"/>
              <a:t>Connie </a:t>
            </a:r>
            <a:r>
              <a:rPr lang="en-US" sz="2800" b="1" dirty="0" err="1"/>
              <a:t>Satzler</a:t>
            </a:r>
            <a:endParaRPr lang="en-US" sz="2800" b="1" dirty="0"/>
          </a:p>
          <a:p>
            <a:pPr marL="0" indent="0">
              <a:buFont typeface="Arial" panose="020B0604020202020204" pitchFamily="34" charset="0"/>
              <a:buNone/>
            </a:pPr>
            <a:r>
              <a:rPr lang="en-US" sz="2800" dirty="0"/>
              <a:t>IKC Liaison Member and Staff</a:t>
            </a:r>
          </a:p>
        </p:txBody>
      </p:sp>
      <p:pic>
        <p:nvPicPr>
          <p:cNvPr id="5" name="Picture 4">
            <a:extLst>
              <a:ext uri="{FF2B5EF4-FFF2-40B4-BE49-F238E27FC236}">
                <a16:creationId xmlns:a16="http://schemas.microsoft.com/office/drawing/2014/main" id="{665D6C0C-A941-4CBF-B064-6BEB9EC846DD}"/>
              </a:ext>
            </a:extLst>
          </p:cNvPr>
          <p:cNvPicPr>
            <a:picLocks noChangeAspect="1"/>
          </p:cNvPicPr>
          <p:nvPr/>
        </p:nvPicPr>
        <p:blipFill>
          <a:blip r:embed="rId4"/>
          <a:stretch>
            <a:fillRect/>
          </a:stretch>
        </p:blipFill>
        <p:spPr>
          <a:xfrm>
            <a:off x="6096000" y="1764253"/>
            <a:ext cx="3087414" cy="34256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48114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CFB52-340D-4D36-B60E-B2BF4BFC8D0C}"/>
              </a:ext>
            </a:extLst>
          </p:cNvPr>
          <p:cNvPicPr>
            <a:picLocks noChangeAspect="1"/>
          </p:cNvPicPr>
          <p:nvPr/>
        </p:nvPicPr>
        <p:blipFill>
          <a:blip r:embed="rId2"/>
          <a:stretch>
            <a:fillRect/>
          </a:stretch>
        </p:blipFill>
        <p:spPr>
          <a:xfrm>
            <a:off x="357809" y="347869"/>
            <a:ext cx="6512189" cy="5458145"/>
          </a:xfrm>
          <a:prstGeom prst="rect">
            <a:avLst/>
          </a:prstGeom>
          <a:ln w="76200">
            <a:solidFill>
              <a:srgbClr val="F6BC1A"/>
            </a:solidFill>
          </a:ln>
        </p:spPr>
      </p:pic>
      <p:sp>
        <p:nvSpPr>
          <p:cNvPr id="5" name="TextBox 4">
            <a:extLst>
              <a:ext uri="{FF2B5EF4-FFF2-40B4-BE49-F238E27FC236}">
                <a16:creationId xmlns:a16="http://schemas.microsoft.com/office/drawing/2014/main" id="{B8A35D25-F232-4BEC-BC18-EA3E4BC4BAE8}"/>
              </a:ext>
            </a:extLst>
          </p:cNvPr>
          <p:cNvSpPr txBox="1"/>
          <p:nvPr/>
        </p:nvSpPr>
        <p:spPr>
          <a:xfrm>
            <a:off x="7414592" y="347869"/>
            <a:ext cx="4234070" cy="5616922"/>
          </a:xfrm>
          <a:prstGeom prst="rect">
            <a:avLst/>
          </a:prstGeom>
          <a:noFill/>
        </p:spPr>
        <p:txBody>
          <a:bodyPr wrap="square" rtlCol="0">
            <a:spAutoFit/>
          </a:bodyPr>
          <a:lstStyle/>
          <a:p>
            <a:pPr marL="285750" indent="-285750">
              <a:buFont typeface="Arial" panose="020B0604020202020204" pitchFamily="34" charset="0"/>
              <a:buChar char="•"/>
            </a:pPr>
            <a:r>
              <a:rPr lang="en-US" sz="2400" b="1"/>
              <a:t>Integrated Nutrition, Health, Environment and Agricultural Systems</a:t>
            </a:r>
            <a:endParaRPr lang="en-US" sz="800" b="1"/>
          </a:p>
          <a:p>
            <a:endParaRPr lang="en-US" sz="900" b="1"/>
          </a:p>
          <a:p>
            <a:pPr marL="285750" indent="-285750">
              <a:buFont typeface="Arial" panose="020B0604020202020204" pitchFamily="34" charset="0"/>
              <a:buChar char="•"/>
            </a:pPr>
            <a:r>
              <a:rPr lang="en-US" sz="2400" b="1"/>
              <a:t>Health Literacy</a:t>
            </a:r>
          </a:p>
          <a:p>
            <a:pPr marL="285750" indent="-285750">
              <a:buFont typeface="Arial" panose="020B0604020202020204" pitchFamily="34" charset="0"/>
              <a:buChar char="•"/>
            </a:pPr>
            <a:endParaRPr lang="en-US" sz="800" b="1"/>
          </a:p>
          <a:p>
            <a:pPr marL="285750" indent="-285750">
              <a:buFont typeface="Arial" panose="020B0604020202020204" pitchFamily="34" charset="0"/>
              <a:buChar char="•"/>
            </a:pPr>
            <a:r>
              <a:rPr lang="en-US" sz="2400" b="1"/>
              <a:t>Chronic Disease Prevention &amp; Management</a:t>
            </a:r>
          </a:p>
          <a:p>
            <a:pPr marL="285750" indent="-285750">
              <a:buFont typeface="Arial" panose="020B0604020202020204" pitchFamily="34" charset="0"/>
              <a:buChar char="•"/>
            </a:pPr>
            <a:endParaRPr lang="en-US" sz="800" b="1"/>
          </a:p>
          <a:p>
            <a:pPr marL="285750" indent="-285750">
              <a:buFont typeface="Arial" panose="020B0604020202020204" pitchFamily="34" charset="0"/>
              <a:buChar char="•"/>
            </a:pPr>
            <a:r>
              <a:rPr lang="en-US" sz="2400" b="1"/>
              <a:t>Positive Youth Development for Health</a:t>
            </a:r>
          </a:p>
          <a:p>
            <a:pPr marL="285750" indent="-285750">
              <a:buFont typeface="Arial" panose="020B0604020202020204" pitchFamily="34" charset="0"/>
              <a:buChar char="•"/>
            </a:pPr>
            <a:endParaRPr lang="en-US" sz="800" b="1"/>
          </a:p>
          <a:p>
            <a:pPr marL="285750" indent="-285750">
              <a:buFont typeface="Arial" panose="020B0604020202020204" pitchFamily="34" charset="0"/>
              <a:buChar char="•"/>
            </a:pPr>
            <a:r>
              <a:rPr lang="en-US" sz="2400" b="1"/>
              <a:t>Health Insurance Literacy</a:t>
            </a:r>
            <a:endParaRPr lang="en-US" sz="800" b="1"/>
          </a:p>
          <a:p>
            <a:endParaRPr lang="en-US" sz="800" b="1"/>
          </a:p>
          <a:p>
            <a:pPr marL="285750" indent="-285750">
              <a:buFont typeface="Arial" panose="020B0604020202020204" pitchFamily="34" charset="0"/>
              <a:buChar char="•"/>
            </a:pPr>
            <a:r>
              <a:rPr lang="en-US" sz="2400" b="1"/>
              <a:t>Health Policy Issues Education</a:t>
            </a:r>
          </a:p>
          <a:p>
            <a:pPr marL="285750" indent="-285750">
              <a:buFont typeface="Arial" panose="020B0604020202020204" pitchFamily="34" charset="0"/>
              <a:buChar char="•"/>
            </a:pPr>
            <a:endParaRPr lang="en-US" b="1"/>
          </a:p>
          <a:p>
            <a:pPr marL="285750" indent="-285750">
              <a:buFont typeface="Arial" panose="020B0604020202020204" pitchFamily="34" charset="0"/>
              <a:buChar char="•"/>
            </a:pPr>
            <a:endParaRPr lang="en-US" b="1"/>
          </a:p>
          <a:p>
            <a:pPr marL="285750" indent="-285750">
              <a:buFont typeface="Arial" panose="020B0604020202020204" pitchFamily="34" charset="0"/>
              <a:buChar char="•"/>
            </a:pPr>
            <a:endParaRPr lang="en-US" b="1"/>
          </a:p>
        </p:txBody>
      </p:sp>
    </p:spTree>
    <p:extLst>
      <p:ext uri="{BB962C8B-B14F-4D97-AF65-F5344CB8AC3E}">
        <p14:creationId xmlns:p14="http://schemas.microsoft.com/office/powerpoint/2010/main" val="180261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F3C413-8FDD-411B-8A77-13D1738158EA}"/>
              </a:ext>
            </a:extLst>
          </p:cNvPr>
          <p:cNvPicPr>
            <a:picLocks noChangeAspect="1"/>
          </p:cNvPicPr>
          <p:nvPr/>
        </p:nvPicPr>
        <p:blipFill>
          <a:blip r:embed="rId3"/>
          <a:stretch>
            <a:fillRect/>
          </a:stretch>
        </p:blipFill>
        <p:spPr>
          <a:xfrm>
            <a:off x="1161826" y="0"/>
            <a:ext cx="9164932" cy="6514554"/>
          </a:xfrm>
          <a:prstGeom prst="rect">
            <a:avLst/>
          </a:prstGeom>
        </p:spPr>
      </p:pic>
      <p:sp>
        <p:nvSpPr>
          <p:cNvPr id="4" name="TextBox 3">
            <a:extLst>
              <a:ext uri="{FF2B5EF4-FFF2-40B4-BE49-F238E27FC236}">
                <a16:creationId xmlns:a16="http://schemas.microsoft.com/office/drawing/2014/main" id="{D4A4E296-7759-4B93-93D6-11794CDD6834}"/>
              </a:ext>
            </a:extLst>
          </p:cNvPr>
          <p:cNvSpPr txBox="1"/>
          <p:nvPr/>
        </p:nvSpPr>
        <p:spPr>
          <a:xfrm>
            <a:off x="288236" y="6488668"/>
            <a:ext cx="10038522" cy="369332"/>
          </a:xfrm>
          <a:prstGeom prst="rect">
            <a:avLst/>
          </a:prstGeom>
          <a:noFill/>
        </p:spPr>
        <p:txBody>
          <a:bodyPr wrap="square" rtlCol="0">
            <a:spAutoFit/>
          </a:bodyPr>
          <a:lstStyle/>
          <a:p>
            <a:r>
              <a:rPr lang="en-US" dirty="0"/>
              <a:t> </a:t>
            </a:r>
            <a:r>
              <a:rPr lang="en-US" b="1" dirty="0"/>
              <a:t>Source:</a:t>
            </a:r>
            <a:r>
              <a:rPr lang="en-US" dirty="0"/>
              <a:t> http://healthextensiontoolkit.org/toolkit-modules/health-extension-model/model/</a:t>
            </a:r>
          </a:p>
        </p:txBody>
      </p:sp>
    </p:spTree>
    <p:extLst>
      <p:ext uri="{BB962C8B-B14F-4D97-AF65-F5344CB8AC3E}">
        <p14:creationId xmlns:p14="http://schemas.microsoft.com/office/powerpoint/2010/main" val="16849008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06FC9-7A8E-4E94-845B-AAD249473C84}"/>
              </a:ext>
            </a:extLst>
          </p:cNvPr>
          <p:cNvSpPr>
            <a:spLocks noGrp="1"/>
          </p:cNvSpPr>
          <p:nvPr>
            <p:ph type="title"/>
          </p:nvPr>
        </p:nvSpPr>
        <p:spPr/>
        <p:txBody>
          <a:bodyPr>
            <a:normAutofit fontScale="90000"/>
          </a:bodyPr>
          <a:lstStyle/>
          <a:p>
            <a:r>
              <a:rPr lang="en-US" sz="4000" b="1" dirty="0"/>
              <a:t>Incorporate Education into Existing Programs and Frameworks</a:t>
            </a:r>
            <a:endParaRPr lang="en-US" sz="4000" dirty="0"/>
          </a:p>
        </p:txBody>
      </p:sp>
      <p:sp>
        <p:nvSpPr>
          <p:cNvPr id="6" name="Content Placeholder 5">
            <a:extLst>
              <a:ext uri="{FF2B5EF4-FFF2-40B4-BE49-F238E27FC236}">
                <a16:creationId xmlns:a16="http://schemas.microsoft.com/office/drawing/2014/main" id="{FF7875A8-5058-40A0-B837-A7355DE15E38}"/>
              </a:ext>
            </a:extLst>
          </p:cNvPr>
          <p:cNvSpPr>
            <a:spLocks noGrp="1"/>
          </p:cNvSpPr>
          <p:nvPr>
            <p:ph idx="1"/>
          </p:nvPr>
        </p:nvSpPr>
        <p:spPr>
          <a:xfrm>
            <a:off x="617499" y="1770191"/>
            <a:ext cx="9613861" cy="3599316"/>
          </a:xfrm>
        </p:spPr>
        <p:txBody>
          <a:bodyPr/>
          <a:lstStyle/>
          <a:p>
            <a:r>
              <a:rPr lang="en-US" dirty="0"/>
              <a:t>Storybook walk</a:t>
            </a:r>
          </a:p>
          <a:p>
            <a:r>
              <a:rPr lang="en-US" dirty="0"/>
              <a:t>Lesson series/social media</a:t>
            </a:r>
          </a:p>
          <a:p>
            <a:r>
              <a:rPr lang="en-US" dirty="0"/>
              <a:t>4-H/Ag/Community/FCS programs</a:t>
            </a:r>
          </a:p>
          <a:p>
            <a:r>
              <a:rPr lang="en-US" dirty="0"/>
              <a:t>SHICK/Medicare educational classes</a:t>
            </a:r>
          </a:p>
          <a:p>
            <a:r>
              <a:rPr lang="en-US" dirty="0"/>
              <a:t>Host a </a:t>
            </a:r>
            <a:r>
              <a:rPr lang="en-US" i="1" dirty="0"/>
              <a:t>Someone You Love </a:t>
            </a:r>
            <a:r>
              <a:rPr lang="en-US" dirty="0"/>
              <a:t>community</a:t>
            </a:r>
            <a:r>
              <a:rPr lang="en-US" i="1" dirty="0"/>
              <a:t> </a:t>
            </a:r>
            <a:r>
              <a:rPr lang="en-US" dirty="0"/>
              <a:t>event</a:t>
            </a:r>
          </a:p>
          <a:p>
            <a:r>
              <a:rPr lang="en-US" dirty="0"/>
              <a:t>Add widget to web site </a:t>
            </a:r>
            <a:endParaRPr lang="en-US" i="1" dirty="0"/>
          </a:p>
          <a:p>
            <a:endParaRPr lang="en-US" dirty="0"/>
          </a:p>
          <a:p>
            <a:pPr marL="0" indent="0">
              <a:buNone/>
            </a:pPr>
            <a:endParaRPr lang="en-US" dirty="0"/>
          </a:p>
          <a:p>
            <a:pPr lvl="1"/>
            <a:endParaRPr lang="en-US" dirty="0"/>
          </a:p>
          <a:p>
            <a:endParaRPr lang="en-US" dirty="0"/>
          </a:p>
        </p:txBody>
      </p:sp>
      <p:pic>
        <p:nvPicPr>
          <p:cNvPr id="5" name="Picture 4">
            <a:extLst>
              <a:ext uri="{FF2B5EF4-FFF2-40B4-BE49-F238E27FC236}">
                <a16:creationId xmlns:a16="http://schemas.microsoft.com/office/drawing/2014/main" id="{7D5D191F-28C6-4C7A-B8B4-691B6353DF56}"/>
              </a:ext>
            </a:extLst>
          </p:cNvPr>
          <p:cNvPicPr>
            <a:picLocks noChangeAspect="1"/>
          </p:cNvPicPr>
          <p:nvPr/>
        </p:nvPicPr>
        <p:blipFill>
          <a:blip r:embed="rId3"/>
          <a:stretch>
            <a:fillRect/>
          </a:stretch>
        </p:blipFill>
        <p:spPr>
          <a:xfrm>
            <a:off x="8683930" y="1712243"/>
            <a:ext cx="2924175" cy="1933575"/>
          </a:xfrm>
          <a:prstGeom prst="rect">
            <a:avLst/>
          </a:prstGeom>
        </p:spPr>
      </p:pic>
      <p:pic>
        <p:nvPicPr>
          <p:cNvPr id="3" name="Picture 2">
            <a:extLst>
              <a:ext uri="{FF2B5EF4-FFF2-40B4-BE49-F238E27FC236}">
                <a16:creationId xmlns:a16="http://schemas.microsoft.com/office/drawing/2014/main" id="{6CFE20E2-FEB0-47CB-9D13-C7783AEBB2B4}"/>
              </a:ext>
            </a:extLst>
          </p:cNvPr>
          <p:cNvPicPr>
            <a:picLocks noChangeAspect="1"/>
          </p:cNvPicPr>
          <p:nvPr/>
        </p:nvPicPr>
        <p:blipFill>
          <a:blip r:embed="rId4"/>
          <a:stretch>
            <a:fillRect/>
          </a:stretch>
        </p:blipFill>
        <p:spPr>
          <a:xfrm>
            <a:off x="6026455" y="1664254"/>
            <a:ext cx="2657475" cy="1676400"/>
          </a:xfrm>
          <a:prstGeom prst="rect">
            <a:avLst/>
          </a:prstGeom>
        </p:spPr>
      </p:pic>
      <p:pic>
        <p:nvPicPr>
          <p:cNvPr id="11" name="Picture 10">
            <a:extLst>
              <a:ext uri="{FF2B5EF4-FFF2-40B4-BE49-F238E27FC236}">
                <a16:creationId xmlns:a16="http://schemas.microsoft.com/office/drawing/2014/main" id="{6FE93476-3C97-4D8F-82A4-B4CB3C12E4B2}"/>
              </a:ext>
            </a:extLst>
          </p:cNvPr>
          <p:cNvPicPr>
            <a:picLocks noChangeAspect="1"/>
          </p:cNvPicPr>
          <p:nvPr/>
        </p:nvPicPr>
        <p:blipFill>
          <a:blip r:embed="rId5"/>
          <a:stretch>
            <a:fillRect/>
          </a:stretch>
        </p:blipFill>
        <p:spPr>
          <a:xfrm>
            <a:off x="7087023" y="3423252"/>
            <a:ext cx="2779121" cy="1887057"/>
          </a:xfrm>
          <a:prstGeom prst="rect">
            <a:avLst/>
          </a:prstGeom>
        </p:spPr>
      </p:pic>
      <p:pic>
        <p:nvPicPr>
          <p:cNvPr id="4" name="Picture 3">
            <a:extLst>
              <a:ext uri="{FF2B5EF4-FFF2-40B4-BE49-F238E27FC236}">
                <a16:creationId xmlns:a16="http://schemas.microsoft.com/office/drawing/2014/main" id="{EA59F121-2B7F-4B42-9F49-2E624CDE4347}"/>
              </a:ext>
            </a:extLst>
          </p:cNvPr>
          <p:cNvPicPr>
            <a:picLocks noChangeAspect="1"/>
          </p:cNvPicPr>
          <p:nvPr/>
        </p:nvPicPr>
        <p:blipFill>
          <a:blip r:embed="rId6"/>
          <a:stretch>
            <a:fillRect/>
          </a:stretch>
        </p:blipFill>
        <p:spPr>
          <a:xfrm>
            <a:off x="9344025" y="3029122"/>
            <a:ext cx="2847975" cy="1800225"/>
          </a:xfrm>
          <a:prstGeom prst="rect">
            <a:avLst/>
          </a:prstGeom>
        </p:spPr>
      </p:pic>
      <p:pic>
        <p:nvPicPr>
          <p:cNvPr id="8" name="Picture 7">
            <a:extLst>
              <a:ext uri="{FF2B5EF4-FFF2-40B4-BE49-F238E27FC236}">
                <a16:creationId xmlns:a16="http://schemas.microsoft.com/office/drawing/2014/main" id="{83A976C5-BDE3-4692-8350-5BAC1BC7E07B}"/>
              </a:ext>
            </a:extLst>
          </p:cNvPr>
          <p:cNvPicPr>
            <a:picLocks noChangeAspect="1"/>
          </p:cNvPicPr>
          <p:nvPr/>
        </p:nvPicPr>
        <p:blipFill>
          <a:blip r:embed="rId7"/>
          <a:stretch>
            <a:fillRect/>
          </a:stretch>
        </p:blipFill>
        <p:spPr>
          <a:xfrm>
            <a:off x="504252" y="4611326"/>
            <a:ext cx="3003542" cy="1951552"/>
          </a:xfrm>
          <a:prstGeom prst="rect">
            <a:avLst/>
          </a:prstGeom>
        </p:spPr>
      </p:pic>
      <p:pic>
        <p:nvPicPr>
          <p:cNvPr id="2051" name="Picture 3">
            <a:extLst>
              <a:ext uri="{FF2B5EF4-FFF2-40B4-BE49-F238E27FC236}">
                <a16:creationId xmlns:a16="http://schemas.microsoft.com/office/drawing/2014/main" id="{B06580FE-3998-44B1-874B-7705C5CBDE38}"/>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540" t="5086" r="8435" b="3366"/>
          <a:stretch>
            <a:fillRect/>
          </a:stretch>
        </p:blipFill>
        <p:spPr bwMode="auto">
          <a:xfrm>
            <a:off x="9699865" y="5330007"/>
            <a:ext cx="2163763" cy="14017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9">
            <a:extLst>
              <a:ext uri="{FF2B5EF4-FFF2-40B4-BE49-F238E27FC236}">
                <a16:creationId xmlns:a16="http://schemas.microsoft.com/office/drawing/2014/main" id="{B9542889-56E9-4E62-9945-C08C2A86B19D}"/>
              </a:ext>
            </a:extLst>
          </p:cNvPr>
          <p:cNvPicPr>
            <a:picLocks noChangeAspect="1"/>
          </p:cNvPicPr>
          <p:nvPr/>
        </p:nvPicPr>
        <p:blipFill>
          <a:blip r:embed="rId9"/>
          <a:stretch>
            <a:fillRect/>
          </a:stretch>
        </p:blipFill>
        <p:spPr>
          <a:xfrm>
            <a:off x="5509650" y="5435186"/>
            <a:ext cx="3174280" cy="1164041"/>
          </a:xfrm>
          <a:prstGeom prst="rect">
            <a:avLst/>
          </a:prstGeom>
        </p:spPr>
      </p:pic>
      <p:pic>
        <p:nvPicPr>
          <p:cNvPr id="2052" name="Picture 4">
            <a:extLst>
              <a:ext uri="{FF2B5EF4-FFF2-40B4-BE49-F238E27FC236}">
                <a16:creationId xmlns:a16="http://schemas.microsoft.com/office/drawing/2014/main" id="{6B358C70-7C36-43DB-BAAA-D678BCA03BE0}"/>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90776" y="4074107"/>
            <a:ext cx="1895475" cy="25908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1180488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06FC9-7A8E-4E94-845B-AAD249473C84}"/>
              </a:ext>
            </a:extLst>
          </p:cNvPr>
          <p:cNvSpPr>
            <a:spLocks noGrp="1"/>
          </p:cNvSpPr>
          <p:nvPr>
            <p:ph type="title"/>
          </p:nvPr>
        </p:nvSpPr>
        <p:spPr/>
        <p:txBody>
          <a:bodyPr>
            <a:normAutofit fontScale="90000"/>
          </a:bodyPr>
          <a:lstStyle/>
          <a:p>
            <a:r>
              <a:rPr lang="en-US" sz="4000" b="1" dirty="0"/>
              <a:t>Policy, Systems, and Environmental Changes in the Community</a:t>
            </a:r>
            <a:endParaRPr lang="en-US" sz="4000" dirty="0"/>
          </a:p>
        </p:txBody>
      </p:sp>
      <p:sp>
        <p:nvSpPr>
          <p:cNvPr id="6" name="Content Placeholder 5">
            <a:extLst>
              <a:ext uri="{FF2B5EF4-FFF2-40B4-BE49-F238E27FC236}">
                <a16:creationId xmlns:a16="http://schemas.microsoft.com/office/drawing/2014/main" id="{FF7875A8-5058-40A0-B837-A7355DE15E38}"/>
              </a:ext>
            </a:extLst>
          </p:cNvPr>
          <p:cNvSpPr>
            <a:spLocks noGrp="1"/>
          </p:cNvSpPr>
          <p:nvPr>
            <p:ph idx="1"/>
          </p:nvPr>
        </p:nvSpPr>
        <p:spPr>
          <a:xfrm>
            <a:off x="569099" y="1795590"/>
            <a:ext cx="11053801" cy="4922710"/>
          </a:xfrm>
        </p:spPr>
        <p:txBody>
          <a:bodyPr>
            <a:normAutofit lnSpcReduction="10000"/>
          </a:bodyPr>
          <a:lstStyle/>
          <a:p>
            <a:r>
              <a:rPr lang="en-US" dirty="0"/>
              <a:t>Policy</a:t>
            </a:r>
          </a:p>
          <a:p>
            <a:pPr lvl="1"/>
            <a:r>
              <a:rPr lang="en-US" dirty="0"/>
              <a:t>Provide community health policy education. I.e. Schools can adopt the IKC Model School Exemption Policy</a:t>
            </a:r>
          </a:p>
          <a:p>
            <a:pPr lvl="1"/>
            <a:r>
              <a:rPr lang="en-US" dirty="0"/>
              <a:t>Extension adopts policy to provide reliable immunization messaging within all program areas.</a:t>
            </a:r>
          </a:p>
          <a:p>
            <a:r>
              <a:rPr lang="en-US" dirty="0"/>
              <a:t>Systems</a:t>
            </a:r>
          </a:p>
          <a:p>
            <a:pPr lvl="1"/>
            <a:r>
              <a:rPr lang="en-US" dirty="0"/>
              <a:t>Extension staff share simple immunization messaging during routine programming</a:t>
            </a:r>
          </a:p>
          <a:p>
            <a:pPr lvl="1"/>
            <a:r>
              <a:rPr lang="en-US" dirty="0"/>
              <a:t>As Community Health Champions, encourage employers to include immunizations in preventive health and wellness incentive programs</a:t>
            </a:r>
          </a:p>
          <a:p>
            <a:r>
              <a:rPr lang="en-US" dirty="0"/>
              <a:t>Environmental</a:t>
            </a:r>
          </a:p>
          <a:p>
            <a:pPr lvl="1"/>
            <a:r>
              <a:rPr lang="en-US" dirty="0"/>
              <a:t>Employers/Extension host on-site flu vaccine clinics</a:t>
            </a:r>
          </a:p>
          <a:p>
            <a:pPr lvl="1"/>
            <a:r>
              <a:rPr lang="en-US" dirty="0"/>
              <a:t>Evidence-based immunization materials are made available in community spaces (e.g. literature stands at extension offices, libraries, recreation centers, etc.)</a:t>
            </a:r>
          </a:p>
          <a:p>
            <a:pPr lvl="1"/>
            <a:endParaRPr lang="en-US" dirty="0"/>
          </a:p>
          <a:p>
            <a:pPr marL="0" indent="0">
              <a:buNone/>
            </a:pPr>
            <a:r>
              <a:rPr lang="en-US" b="1" dirty="0">
                <a:solidFill>
                  <a:srgbClr val="0060A8"/>
                </a:solidFill>
              </a:rPr>
              <a:t>Other ideas coming to mind? Share in the chat!</a:t>
            </a:r>
          </a:p>
          <a:p>
            <a:endParaRPr lang="en-US" dirty="0"/>
          </a:p>
          <a:p>
            <a:pPr lvl="1"/>
            <a:endParaRPr lang="en-US" dirty="0"/>
          </a:p>
          <a:p>
            <a:pPr marL="0" indent="0">
              <a:buNone/>
            </a:pPr>
            <a:endParaRPr lang="en-US" dirty="0"/>
          </a:p>
          <a:p>
            <a:pPr lvl="1"/>
            <a:endParaRPr lang="en-US" dirty="0"/>
          </a:p>
          <a:p>
            <a:endParaRPr lang="en-US" dirty="0"/>
          </a:p>
        </p:txBody>
      </p:sp>
    </p:spTree>
    <p:extLst>
      <p:ext uri="{BB962C8B-B14F-4D97-AF65-F5344CB8AC3E}">
        <p14:creationId xmlns:p14="http://schemas.microsoft.com/office/powerpoint/2010/main" val="41076279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06FC9-7A8E-4E94-845B-AAD249473C84}"/>
              </a:ext>
            </a:extLst>
          </p:cNvPr>
          <p:cNvSpPr>
            <a:spLocks noGrp="1"/>
          </p:cNvSpPr>
          <p:nvPr>
            <p:ph type="title"/>
          </p:nvPr>
        </p:nvSpPr>
        <p:spPr/>
        <p:txBody>
          <a:bodyPr>
            <a:normAutofit fontScale="90000"/>
          </a:bodyPr>
          <a:lstStyle/>
          <a:p>
            <a:r>
              <a:rPr lang="en-US" sz="4000" b="1" dirty="0"/>
              <a:t>Connect with Partners, Train Champions</a:t>
            </a:r>
            <a:endParaRPr lang="en-US" sz="4000" dirty="0"/>
          </a:p>
        </p:txBody>
      </p:sp>
      <p:sp>
        <p:nvSpPr>
          <p:cNvPr id="6" name="Content Placeholder 5">
            <a:extLst>
              <a:ext uri="{FF2B5EF4-FFF2-40B4-BE49-F238E27FC236}">
                <a16:creationId xmlns:a16="http://schemas.microsoft.com/office/drawing/2014/main" id="{FF7875A8-5058-40A0-B837-A7355DE15E38}"/>
              </a:ext>
            </a:extLst>
          </p:cNvPr>
          <p:cNvSpPr>
            <a:spLocks noGrp="1"/>
          </p:cNvSpPr>
          <p:nvPr>
            <p:ph idx="1"/>
          </p:nvPr>
        </p:nvSpPr>
        <p:spPr>
          <a:xfrm>
            <a:off x="617499" y="1770190"/>
            <a:ext cx="11053801" cy="4792687"/>
          </a:xfrm>
        </p:spPr>
        <p:txBody>
          <a:bodyPr>
            <a:normAutofit/>
          </a:bodyPr>
          <a:lstStyle/>
          <a:p>
            <a:r>
              <a:rPr lang="en-US" dirty="0"/>
              <a:t>Partner with…</a:t>
            </a:r>
            <a:endParaRPr lang="en-US" sz="2200" dirty="0"/>
          </a:p>
          <a:p>
            <a:pPr lvl="1"/>
            <a:r>
              <a:rPr lang="en-US" sz="2200" dirty="0"/>
              <a:t>Schools and school nurses</a:t>
            </a:r>
          </a:p>
          <a:p>
            <a:pPr lvl="1"/>
            <a:r>
              <a:rPr lang="en-US" sz="2200" dirty="0"/>
              <a:t>Employers</a:t>
            </a:r>
          </a:p>
          <a:p>
            <a:pPr lvl="1"/>
            <a:r>
              <a:rPr lang="en-US" sz="2200" dirty="0"/>
              <a:t>Universities and colleges</a:t>
            </a:r>
          </a:p>
          <a:p>
            <a:pPr lvl="1"/>
            <a:r>
              <a:rPr lang="en-US" sz="2200" dirty="0"/>
              <a:t>Libraries</a:t>
            </a:r>
          </a:p>
          <a:p>
            <a:pPr lvl="1"/>
            <a:r>
              <a:rPr lang="en-US" sz="2200" dirty="0"/>
              <a:t>Senior centers</a:t>
            </a:r>
          </a:p>
          <a:p>
            <a:pPr lvl="1"/>
            <a:r>
              <a:rPr lang="en-US" sz="2200" dirty="0"/>
              <a:t>4-H Clubs</a:t>
            </a:r>
          </a:p>
          <a:p>
            <a:pPr lvl="1"/>
            <a:r>
              <a:rPr lang="en-US" sz="2200" dirty="0"/>
              <a:t>Mom groups</a:t>
            </a:r>
          </a:p>
          <a:p>
            <a:pPr lvl="1"/>
            <a:r>
              <a:rPr lang="en-US" sz="2200" dirty="0"/>
              <a:t>Churches</a:t>
            </a:r>
          </a:p>
          <a:p>
            <a:pPr lvl="1"/>
            <a:r>
              <a:rPr lang="en-US" sz="2200" dirty="0"/>
              <a:t>Rural/Ag Networks</a:t>
            </a:r>
          </a:p>
          <a:p>
            <a:pPr marL="0" indent="0">
              <a:buNone/>
            </a:pPr>
            <a:endParaRPr lang="en-US" dirty="0"/>
          </a:p>
          <a:p>
            <a:pPr lvl="1"/>
            <a:endParaRPr lang="en-US" dirty="0"/>
          </a:p>
          <a:p>
            <a:pPr lvl="1"/>
            <a:endParaRPr lang="en-US" dirty="0"/>
          </a:p>
          <a:p>
            <a:pPr lvl="1"/>
            <a:endParaRPr lang="en-US" dirty="0"/>
          </a:p>
          <a:p>
            <a:pPr marL="0" indent="0">
              <a:buNone/>
            </a:pPr>
            <a:endParaRPr lang="en-US" dirty="0"/>
          </a:p>
          <a:p>
            <a:pPr lvl="1"/>
            <a:endParaRPr lang="en-US" dirty="0"/>
          </a:p>
          <a:p>
            <a:endParaRPr lang="en-US" dirty="0"/>
          </a:p>
        </p:txBody>
      </p:sp>
      <p:sp>
        <p:nvSpPr>
          <p:cNvPr id="4" name="Content Placeholder 5">
            <a:extLst>
              <a:ext uri="{FF2B5EF4-FFF2-40B4-BE49-F238E27FC236}">
                <a16:creationId xmlns:a16="http://schemas.microsoft.com/office/drawing/2014/main" id="{3BD73285-C862-4D27-AFE0-47C0A40946FE}"/>
              </a:ext>
            </a:extLst>
          </p:cNvPr>
          <p:cNvSpPr txBox="1">
            <a:spLocks/>
          </p:cNvSpPr>
          <p:nvPr/>
        </p:nvSpPr>
        <p:spPr>
          <a:xfrm>
            <a:off x="5173665" y="1770189"/>
            <a:ext cx="5928227" cy="47926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dirty="0"/>
              <a:t>Who can be a champion?</a:t>
            </a:r>
          </a:p>
          <a:p>
            <a:pPr lvl="1"/>
            <a:r>
              <a:rPr lang="en-US" sz="2200" b="1" dirty="0"/>
              <a:t>Anyone! </a:t>
            </a:r>
            <a:r>
              <a:rPr lang="en-US" sz="2200" b="1" dirty="0">
                <a:solidFill>
                  <a:srgbClr val="0060A8"/>
                </a:solidFill>
              </a:rPr>
              <a:t>Empower them to speak with friends and family with resources </a:t>
            </a:r>
            <a:r>
              <a:rPr lang="en-US" sz="2200" dirty="0">
                <a:solidFill>
                  <a:srgbClr val="0060A8"/>
                </a:solidFill>
              </a:rPr>
              <a:t>that help them answer questions, share on social media, and start conversations.</a:t>
            </a:r>
          </a:p>
          <a:p>
            <a:pPr lvl="1"/>
            <a:r>
              <a:rPr lang="en-US" sz="2200" dirty="0"/>
              <a:t>Extension Agents</a:t>
            </a:r>
          </a:p>
          <a:p>
            <a:pPr lvl="1"/>
            <a:r>
              <a:rPr lang="en-US" sz="2200" dirty="0"/>
              <a:t>Moms and Dads</a:t>
            </a:r>
          </a:p>
          <a:p>
            <a:pPr lvl="1"/>
            <a:r>
              <a:rPr lang="en-US" sz="2200" dirty="0"/>
              <a:t>Grandparents</a:t>
            </a:r>
          </a:p>
          <a:p>
            <a:pPr lvl="1"/>
            <a:r>
              <a:rPr lang="en-US" sz="2200" dirty="0"/>
              <a:t>4-H Teens</a:t>
            </a:r>
          </a:p>
          <a:p>
            <a:pPr lvl="1"/>
            <a:r>
              <a:rPr lang="en-US" sz="2200" dirty="0"/>
              <a:t>Businesses and organizations</a:t>
            </a:r>
          </a:p>
          <a:p>
            <a:pPr lvl="1"/>
            <a:r>
              <a:rPr lang="en-US" sz="2200" dirty="0"/>
              <a:t>Local influencers</a:t>
            </a:r>
          </a:p>
          <a:p>
            <a:pPr marL="914400" lvl="2" indent="0">
              <a:buFont typeface="Arial" panose="020B0604020202020204" pitchFamily="34" charset="0"/>
              <a:buNone/>
            </a:pPr>
            <a:endParaRPr lang="en-US" dirty="0"/>
          </a:p>
          <a:p>
            <a:pPr lvl="1"/>
            <a:endParaRPr lang="en-US" dirty="0"/>
          </a:p>
          <a:p>
            <a:pPr lvl="1"/>
            <a:endParaRPr lang="en-US" i="1" dirty="0"/>
          </a:p>
          <a:p>
            <a:pPr marL="0" indent="0">
              <a:buFont typeface="Arial" panose="020B0604020202020204" pitchFamily="34" charset="0"/>
              <a:buNone/>
            </a:pPr>
            <a:endParaRPr lang="en-US" dirty="0"/>
          </a:p>
          <a:p>
            <a:pPr lvl="1"/>
            <a:endParaRPr lang="en-US" dirty="0"/>
          </a:p>
          <a:p>
            <a:endParaRPr lang="en-US" dirty="0"/>
          </a:p>
        </p:txBody>
      </p:sp>
    </p:spTree>
    <p:extLst>
      <p:ext uri="{BB962C8B-B14F-4D97-AF65-F5344CB8AC3E}">
        <p14:creationId xmlns:p14="http://schemas.microsoft.com/office/powerpoint/2010/main" val="12096684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751ABC-A935-4D20-A577-B745F571C7BD}"/>
              </a:ext>
            </a:extLst>
          </p:cNvPr>
          <p:cNvPicPr>
            <a:picLocks noChangeAspect="1"/>
          </p:cNvPicPr>
          <p:nvPr/>
        </p:nvPicPr>
        <p:blipFill rotWithShape="1">
          <a:blip r:embed="rId3"/>
          <a:srcRect t="26296"/>
          <a:stretch/>
        </p:blipFill>
        <p:spPr>
          <a:xfrm>
            <a:off x="4593852" y="0"/>
            <a:ext cx="7394948" cy="3840161"/>
          </a:xfrm>
          <a:prstGeom prst="rect">
            <a:avLst/>
          </a:prstGeom>
        </p:spPr>
      </p:pic>
      <p:sp>
        <p:nvSpPr>
          <p:cNvPr id="3" name="Title 2">
            <a:extLst>
              <a:ext uri="{FF2B5EF4-FFF2-40B4-BE49-F238E27FC236}">
                <a16:creationId xmlns:a16="http://schemas.microsoft.com/office/drawing/2014/main" id="{C6422B43-0E8C-40C1-85C2-6AA2BB9B43C6}"/>
              </a:ext>
            </a:extLst>
          </p:cNvPr>
          <p:cNvSpPr>
            <a:spLocks noGrp="1"/>
          </p:cNvSpPr>
          <p:nvPr>
            <p:ph type="title"/>
          </p:nvPr>
        </p:nvSpPr>
        <p:spPr/>
        <p:txBody>
          <a:bodyPr>
            <a:normAutofit fontScale="90000"/>
          </a:bodyPr>
          <a:lstStyle/>
          <a:p>
            <a:r>
              <a:rPr lang="en-US" b="1" dirty="0"/>
              <a:t>Who do you think would make a great partner and/or champion?</a:t>
            </a:r>
          </a:p>
        </p:txBody>
      </p:sp>
      <p:pic>
        <p:nvPicPr>
          <p:cNvPr id="9" name="Content Placeholder 8">
            <a:extLst>
              <a:ext uri="{FF2B5EF4-FFF2-40B4-BE49-F238E27FC236}">
                <a16:creationId xmlns:a16="http://schemas.microsoft.com/office/drawing/2014/main" id="{29825290-8D09-482E-A915-FF8CEECBA6CC}"/>
              </a:ext>
            </a:extLst>
          </p:cNvPr>
          <p:cNvPicPr>
            <a:picLocks noGrp="1" noChangeAspect="1"/>
          </p:cNvPicPr>
          <p:nvPr>
            <p:ph idx="1"/>
          </p:nvPr>
        </p:nvPicPr>
        <p:blipFill>
          <a:blip r:embed="rId4"/>
          <a:stretch>
            <a:fillRect/>
          </a:stretch>
        </p:blipFill>
        <p:spPr>
          <a:xfrm>
            <a:off x="4771652" y="2697979"/>
            <a:ext cx="7217148" cy="4350496"/>
          </a:xfrm>
        </p:spPr>
      </p:pic>
      <p:sp>
        <p:nvSpPr>
          <p:cNvPr id="6" name="TextBox 5">
            <a:extLst>
              <a:ext uri="{FF2B5EF4-FFF2-40B4-BE49-F238E27FC236}">
                <a16:creationId xmlns:a16="http://schemas.microsoft.com/office/drawing/2014/main" id="{8AE3BBE9-9DC6-4C52-A098-DD6B65CFBA20}"/>
              </a:ext>
            </a:extLst>
          </p:cNvPr>
          <p:cNvSpPr txBox="1"/>
          <p:nvPr/>
        </p:nvSpPr>
        <p:spPr>
          <a:xfrm>
            <a:off x="203200" y="2564903"/>
            <a:ext cx="3008334" cy="1754326"/>
          </a:xfrm>
          <a:prstGeom prst="rect">
            <a:avLst/>
          </a:prstGeom>
          <a:noFill/>
        </p:spPr>
        <p:txBody>
          <a:bodyPr wrap="square">
            <a:spAutoFit/>
          </a:bodyPr>
          <a:lstStyle/>
          <a:p>
            <a:pPr marL="0" indent="0">
              <a:buNone/>
            </a:pPr>
            <a:r>
              <a:rPr lang="en-US" b="1" dirty="0"/>
              <a:t>Someone to support and share research-based vaccine information, engage the community on this topic, and help people get immunized.</a:t>
            </a:r>
          </a:p>
        </p:txBody>
      </p:sp>
    </p:spTree>
    <p:extLst>
      <p:ext uri="{BB962C8B-B14F-4D97-AF65-F5344CB8AC3E}">
        <p14:creationId xmlns:p14="http://schemas.microsoft.com/office/powerpoint/2010/main" val="23799500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D2322-A62A-40A6-816F-9683A49A2F70}"/>
              </a:ext>
            </a:extLst>
          </p:cNvPr>
          <p:cNvSpPr>
            <a:spLocks noGrp="1"/>
          </p:cNvSpPr>
          <p:nvPr>
            <p:ph type="title"/>
          </p:nvPr>
        </p:nvSpPr>
        <p:spPr>
          <a:xfrm>
            <a:off x="7013986" y="417387"/>
            <a:ext cx="4460435" cy="896876"/>
          </a:xfrm>
        </p:spPr>
        <p:txBody>
          <a:bodyPr/>
          <a:lstStyle/>
          <a:p>
            <a:pPr algn="r"/>
            <a:r>
              <a:rPr lang="en-US" sz="6600" b="1" dirty="0"/>
              <a:t>Questions?</a:t>
            </a:r>
          </a:p>
        </p:txBody>
      </p:sp>
      <p:sp>
        <p:nvSpPr>
          <p:cNvPr id="3" name="Rectangle 2">
            <a:extLst>
              <a:ext uri="{FF2B5EF4-FFF2-40B4-BE49-F238E27FC236}">
                <a16:creationId xmlns:a16="http://schemas.microsoft.com/office/drawing/2014/main" id="{C30152AE-FB4A-439A-A95D-A09DDA5508F6}"/>
              </a:ext>
            </a:extLst>
          </p:cNvPr>
          <p:cNvSpPr/>
          <p:nvPr/>
        </p:nvSpPr>
        <p:spPr>
          <a:xfrm>
            <a:off x="2082202" y="4643088"/>
            <a:ext cx="8615679" cy="677108"/>
          </a:xfrm>
          <a:prstGeom prst="rect">
            <a:avLst/>
          </a:prstGeom>
        </p:spPr>
        <p:txBody>
          <a:bodyPr wrap="square">
            <a:spAutoFit/>
          </a:bodyPr>
          <a:lstStyle/>
          <a:p>
            <a:r>
              <a:rPr lang="en-US" sz="3800" b="1" dirty="0">
                <a:solidFill>
                  <a:srgbClr val="F6BC1A"/>
                </a:solidFill>
              </a:rPr>
              <a:t>www.ImmunizeKansasCoalition.org</a:t>
            </a:r>
          </a:p>
        </p:txBody>
      </p:sp>
      <p:sp>
        <p:nvSpPr>
          <p:cNvPr id="7" name="Title 1">
            <a:extLst>
              <a:ext uri="{FF2B5EF4-FFF2-40B4-BE49-F238E27FC236}">
                <a16:creationId xmlns:a16="http://schemas.microsoft.com/office/drawing/2014/main" id="{F68FEE8D-6DA6-4C31-A117-5C05AAE0D93C}"/>
              </a:ext>
            </a:extLst>
          </p:cNvPr>
          <p:cNvSpPr txBox="1">
            <a:spLocks/>
          </p:cNvSpPr>
          <p:nvPr/>
        </p:nvSpPr>
        <p:spPr>
          <a:xfrm>
            <a:off x="7712746" y="1628425"/>
            <a:ext cx="3761675" cy="89687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8000" kern="1200">
                <a:solidFill>
                  <a:schemeClr val="tx1"/>
                </a:solidFill>
                <a:latin typeface="+mj-lt"/>
                <a:ea typeface="+mj-ea"/>
                <a:cs typeface="+mj-cs"/>
              </a:defRPr>
            </a:lvl1pPr>
          </a:lstStyle>
          <a:p>
            <a:pPr algn="r"/>
            <a:r>
              <a:rPr lang="en-US" sz="6600" b="1" dirty="0"/>
              <a:t>Ideas?</a:t>
            </a:r>
          </a:p>
        </p:txBody>
      </p:sp>
      <p:pic>
        <p:nvPicPr>
          <p:cNvPr id="13" name="Picture 12">
            <a:extLst>
              <a:ext uri="{FF2B5EF4-FFF2-40B4-BE49-F238E27FC236}">
                <a16:creationId xmlns:a16="http://schemas.microsoft.com/office/drawing/2014/main" id="{1896EDD3-CF44-4649-ADFC-0567F52E4319}"/>
              </a:ext>
            </a:extLst>
          </p:cNvPr>
          <p:cNvPicPr>
            <a:picLocks noChangeAspect="1"/>
          </p:cNvPicPr>
          <p:nvPr/>
        </p:nvPicPr>
        <p:blipFill>
          <a:blip r:embed="rId3"/>
          <a:stretch>
            <a:fillRect/>
          </a:stretch>
        </p:blipFill>
        <p:spPr>
          <a:xfrm>
            <a:off x="0" y="0"/>
            <a:ext cx="6390042" cy="4261095"/>
          </a:xfrm>
          <a:prstGeom prst="rect">
            <a:avLst/>
          </a:prstGeom>
        </p:spPr>
      </p:pic>
      <p:sp>
        <p:nvSpPr>
          <p:cNvPr id="4" name="Rectangle 3">
            <a:extLst>
              <a:ext uri="{FF2B5EF4-FFF2-40B4-BE49-F238E27FC236}">
                <a16:creationId xmlns:a16="http://schemas.microsoft.com/office/drawing/2014/main" id="{DA87FD14-620C-4A6D-8D27-BD9488EA4A05}"/>
              </a:ext>
            </a:extLst>
          </p:cNvPr>
          <p:cNvSpPr/>
          <p:nvPr/>
        </p:nvSpPr>
        <p:spPr>
          <a:xfrm>
            <a:off x="2858742" y="5320196"/>
            <a:ext cx="8615679" cy="677108"/>
          </a:xfrm>
          <a:prstGeom prst="rect">
            <a:avLst/>
          </a:prstGeom>
        </p:spPr>
        <p:txBody>
          <a:bodyPr wrap="square">
            <a:spAutoFit/>
          </a:bodyPr>
          <a:lstStyle/>
          <a:p>
            <a:r>
              <a:rPr lang="en-US" sz="3800" b="1" dirty="0">
                <a:solidFill>
                  <a:srgbClr val="F6BC1A"/>
                </a:solidFill>
              </a:rPr>
              <a:t>immkscoalition@gmail.com</a:t>
            </a:r>
          </a:p>
        </p:txBody>
      </p:sp>
    </p:spTree>
    <p:extLst>
      <p:ext uri="{BB962C8B-B14F-4D97-AF65-F5344CB8AC3E}">
        <p14:creationId xmlns:p14="http://schemas.microsoft.com/office/powerpoint/2010/main" val="2881704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06FC9-7A8E-4E94-845B-AAD249473C84}"/>
              </a:ext>
            </a:extLst>
          </p:cNvPr>
          <p:cNvSpPr>
            <a:spLocks noGrp="1"/>
          </p:cNvSpPr>
          <p:nvPr>
            <p:ph type="title"/>
          </p:nvPr>
        </p:nvSpPr>
        <p:spPr/>
        <p:txBody>
          <a:bodyPr>
            <a:normAutofit/>
          </a:bodyPr>
          <a:lstStyle/>
          <a:p>
            <a:r>
              <a:rPr lang="en-US" sz="4000" b="1" dirty="0"/>
              <a:t>Cindy Olson-Burgess, RN</a:t>
            </a:r>
            <a:endParaRPr lang="en-US" sz="4000" dirty="0"/>
          </a:p>
        </p:txBody>
      </p:sp>
      <p:sp>
        <p:nvSpPr>
          <p:cNvPr id="8" name="Content Placeholder 2">
            <a:extLst>
              <a:ext uri="{FF2B5EF4-FFF2-40B4-BE49-F238E27FC236}">
                <a16:creationId xmlns:a16="http://schemas.microsoft.com/office/drawing/2014/main" id="{551B4AF1-138B-4BFF-BD28-5C38F0113F72}"/>
              </a:ext>
            </a:extLst>
          </p:cNvPr>
          <p:cNvSpPr txBox="1">
            <a:spLocks/>
          </p:cNvSpPr>
          <p:nvPr/>
        </p:nvSpPr>
        <p:spPr>
          <a:xfrm>
            <a:off x="617501" y="1850315"/>
            <a:ext cx="6164300" cy="4712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sz="2800" dirty="0"/>
              <a:t>IKC Treasurer</a:t>
            </a:r>
          </a:p>
          <a:p>
            <a:r>
              <a:rPr lang="en-US" sz="2800" dirty="0"/>
              <a:t>Recently retired as Immunization Program Coordinator at Children’s Mercy Hospital in Kansas City</a:t>
            </a:r>
          </a:p>
          <a:p>
            <a:r>
              <a:rPr lang="en-US" sz="2800" dirty="0"/>
              <a:t>Why am I passionate about vaccines?</a:t>
            </a:r>
          </a:p>
          <a:p>
            <a:pPr lvl="1"/>
            <a:r>
              <a:rPr lang="en-US" sz="2400" dirty="0"/>
              <a:t>Cared for patients with vaccine-preventable diseases before many vaccines were available</a:t>
            </a:r>
          </a:p>
        </p:txBody>
      </p:sp>
      <p:pic>
        <p:nvPicPr>
          <p:cNvPr id="5" name="Picture 4">
            <a:extLst>
              <a:ext uri="{FF2B5EF4-FFF2-40B4-BE49-F238E27FC236}">
                <a16:creationId xmlns:a16="http://schemas.microsoft.com/office/drawing/2014/main" id="{4206FC3F-0CC5-48FD-BCD4-BB62A2C5353A}"/>
              </a:ext>
            </a:extLst>
          </p:cNvPr>
          <p:cNvPicPr>
            <a:picLocks noChangeAspect="1"/>
          </p:cNvPicPr>
          <p:nvPr/>
        </p:nvPicPr>
        <p:blipFill>
          <a:blip r:embed="rId3"/>
          <a:stretch>
            <a:fillRect/>
          </a:stretch>
        </p:blipFill>
        <p:spPr>
          <a:xfrm>
            <a:off x="8116924" y="1850315"/>
            <a:ext cx="3457575" cy="4610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0797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A38EE-56CD-4121-914E-18C04DE5F2F7}"/>
              </a:ext>
            </a:extLst>
          </p:cNvPr>
          <p:cNvSpPr>
            <a:spLocks noGrp="1"/>
          </p:cNvSpPr>
          <p:nvPr>
            <p:ph type="title"/>
          </p:nvPr>
        </p:nvSpPr>
        <p:spPr/>
        <p:txBody>
          <a:bodyPr/>
          <a:lstStyle/>
          <a:p>
            <a:r>
              <a:rPr lang="en-US" dirty="0"/>
              <a:t>Cindy’s Story</a:t>
            </a:r>
          </a:p>
        </p:txBody>
      </p:sp>
      <p:pic>
        <p:nvPicPr>
          <p:cNvPr id="1026" name="Picture 2">
            <a:extLst>
              <a:ext uri="{FF2B5EF4-FFF2-40B4-BE49-F238E27FC236}">
                <a16:creationId xmlns:a16="http://schemas.microsoft.com/office/drawing/2014/main" id="{816E9CF4-0CCA-403D-939D-6EE7437EC8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28899"/>
            <a:ext cx="2192446" cy="26500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65030E9-C912-4310-AF6A-6E3079C146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0406" y="1627208"/>
            <a:ext cx="3156924" cy="390827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Survivor of bacterial meningitis shares life-changing experience in new  book | News, Sports, Jobs - Lawrence Journal-World: news, information,  headlines and events in Lawrence, Kansas">
            <a:extLst>
              <a:ext uri="{FF2B5EF4-FFF2-40B4-BE49-F238E27FC236}">
                <a16:creationId xmlns:a16="http://schemas.microsoft.com/office/drawing/2014/main" id="{6C48D8A2-4A1A-4EFF-A1CB-0D00F8F74535}"/>
              </a:ext>
            </a:extLst>
          </p:cNvPr>
          <p:cNvSpPr>
            <a:spLocks noChangeAspect="1" noChangeArrowheads="1"/>
          </p:cNvSpPr>
          <p:nvPr/>
        </p:nvSpPr>
        <p:spPr bwMode="auto">
          <a:xfrm>
            <a:off x="7707137" y="1592871"/>
            <a:ext cx="144152" cy="1441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a:extLst>
              <a:ext uri="{FF2B5EF4-FFF2-40B4-BE49-F238E27FC236}">
                <a16:creationId xmlns:a16="http://schemas.microsoft.com/office/drawing/2014/main" id="{140F464E-B98B-4838-9CD5-EDBF615074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6961" y="1714450"/>
            <a:ext cx="4055039" cy="324343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16383AD-1E91-4420-A87D-48207334E4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5289" y="3267096"/>
            <a:ext cx="2334088" cy="359090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hild with mumps">
            <a:extLst>
              <a:ext uri="{FF2B5EF4-FFF2-40B4-BE49-F238E27FC236}">
                <a16:creationId xmlns:a16="http://schemas.microsoft.com/office/drawing/2014/main" id="{CD188122-2936-4D4A-BA6B-12F622A5EA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627208"/>
            <a:ext cx="2192446" cy="27011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F2A5B6A-D930-4963-B0EB-9C27886F87DE}"/>
              </a:ext>
            </a:extLst>
          </p:cNvPr>
          <p:cNvSpPr txBox="1"/>
          <p:nvPr/>
        </p:nvSpPr>
        <p:spPr>
          <a:xfrm>
            <a:off x="2340405" y="5693997"/>
            <a:ext cx="2978705" cy="1015663"/>
          </a:xfrm>
          <a:prstGeom prst="rect">
            <a:avLst/>
          </a:prstGeom>
          <a:noFill/>
        </p:spPr>
        <p:txBody>
          <a:bodyPr wrap="square" rtlCol="0">
            <a:spAutoFit/>
          </a:bodyPr>
          <a:lstStyle/>
          <a:p>
            <a:r>
              <a:rPr lang="en-US" sz="1200" dirty="0">
                <a:solidFill>
                  <a:srgbClr val="0060A8"/>
                </a:solidFill>
              </a:rPr>
              <a:t>Top left: Child with mumps shows characteristic jaw swelling</a:t>
            </a:r>
          </a:p>
          <a:p>
            <a:endParaRPr lang="en-US" sz="1200" dirty="0">
              <a:solidFill>
                <a:srgbClr val="0060A8"/>
              </a:solidFill>
            </a:endParaRPr>
          </a:p>
          <a:p>
            <a:r>
              <a:rPr lang="en-US" sz="1200" dirty="0">
                <a:solidFill>
                  <a:srgbClr val="0060A8"/>
                </a:solidFill>
              </a:rPr>
              <a:t>Lower left: Eyes of a child with measles</a:t>
            </a:r>
          </a:p>
          <a:p>
            <a:endParaRPr lang="en-US" sz="1200" dirty="0">
              <a:solidFill>
                <a:srgbClr val="0060A8"/>
              </a:solidFill>
            </a:endParaRPr>
          </a:p>
        </p:txBody>
      </p:sp>
      <p:sp>
        <p:nvSpPr>
          <p:cNvPr id="6" name="TextBox 5">
            <a:extLst>
              <a:ext uri="{FF2B5EF4-FFF2-40B4-BE49-F238E27FC236}">
                <a16:creationId xmlns:a16="http://schemas.microsoft.com/office/drawing/2014/main" id="{096BF478-3DDA-4EF6-9E9A-BAFC43823693}"/>
              </a:ext>
            </a:extLst>
          </p:cNvPr>
          <p:cNvSpPr txBox="1"/>
          <p:nvPr/>
        </p:nvSpPr>
        <p:spPr>
          <a:xfrm>
            <a:off x="5645289" y="1953834"/>
            <a:ext cx="2324463" cy="1200329"/>
          </a:xfrm>
          <a:prstGeom prst="rect">
            <a:avLst/>
          </a:prstGeom>
          <a:noFill/>
        </p:spPr>
        <p:txBody>
          <a:bodyPr wrap="square" rtlCol="0">
            <a:spAutoFit/>
          </a:bodyPr>
          <a:lstStyle/>
          <a:p>
            <a:r>
              <a:rPr lang="en-US" sz="1200" dirty="0">
                <a:solidFill>
                  <a:srgbClr val="0060A8"/>
                </a:solidFill>
              </a:rPr>
              <a:t>Left: Infant being treated for severe pertussis infection.</a:t>
            </a:r>
          </a:p>
          <a:p>
            <a:endParaRPr lang="en-US" sz="1200" dirty="0">
              <a:solidFill>
                <a:srgbClr val="0060A8"/>
              </a:solidFill>
            </a:endParaRPr>
          </a:p>
          <a:p>
            <a:r>
              <a:rPr lang="en-US" sz="1200" dirty="0">
                <a:solidFill>
                  <a:srgbClr val="0060A8"/>
                </a:solidFill>
              </a:rPr>
              <a:t>Below: A child with deformity of her right leg caused by poliovirus infection.</a:t>
            </a:r>
          </a:p>
        </p:txBody>
      </p:sp>
      <p:sp>
        <p:nvSpPr>
          <p:cNvPr id="7" name="TextBox 6">
            <a:extLst>
              <a:ext uri="{FF2B5EF4-FFF2-40B4-BE49-F238E27FC236}">
                <a16:creationId xmlns:a16="http://schemas.microsoft.com/office/drawing/2014/main" id="{0DCB0672-CFEF-49AF-86E7-A2D56109B60C}"/>
              </a:ext>
            </a:extLst>
          </p:cNvPr>
          <p:cNvSpPr txBox="1"/>
          <p:nvPr/>
        </p:nvSpPr>
        <p:spPr>
          <a:xfrm>
            <a:off x="8161043" y="5024391"/>
            <a:ext cx="3852739" cy="646331"/>
          </a:xfrm>
          <a:prstGeom prst="rect">
            <a:avLst/>
          </a:prstGeom>
          <a:noFill/>
        </p:spPr>
        <p:txBody>
          <a:bodyPr wrap="square" rtlCol="0">
            <a:spAutoFit/>
          </a:bodyPr>
          <a:lstStyle/>
          <a:p>
            <a:r>
              <a:rPr lang="en-US" sz="1200" dirty="0">
                <a:solidFill>
                  <a:srgbClr val="0060A8"/>
                </a:solidFill>
              </a:rPr>
              <a:t>Above: Andy </a:t>
            </a:r>
            <a:r>
              <a:rPr lang="en-US" sz="1200" dirty="0" err="1">
                <a:solidFill>
                  <a:srgbClr val="0060A8"/>
                </a:solidFill>
              </a:rPr>
              <a:t>Marso</a:t>
            </a:r>
            <a:r>
              <a:rPr lang="en-US" sz="1200" dirty="0">
                <a:solidFill>
                  <a:srgbClr val="0060A8"/>
                </a:solidFill>
              </a:rPr>
              <a:t>, survivor of bacterial meningitis lost parts of both his feet and hands to the painful disease</a:t>
            </a:r>
            <a:endParaRPr lang="en-US" sz="1200" i="1" dirty="0">
              <a:solidFill>
                <a:srgbClr val="0060A8"/>
              </a:solidFill>
            </a:endParaRPr>
          </a:p>
        </p:txBody>
      </p:sp>
      <p:sp>
        <p:nvSpPr>
          <p:cNvPr id="8" name="TextBox 7">
            <a:extLst>
              <a:ext uri="{FF2B5EF4-FFF2-40B4-BE49-F238E27FC236}">
                <a16:creationId xmlns:a16="http://schemas.microsoft.com/office/drawing/2014/main" id="{EDC8D6C8-1D39-4845-889C-0D268C6D3D40}"/>
              </a:ext>
            </a:extLst>
          </p:cNvPr>
          <p:cNvSpPr txBox="1"/>
          <p:nvPr/>
        </p:nvSpPr>
        <p:spPr>
          <a:xfrm>
            <a:off x="10231361" y="6332045"/>
            <a:ext cx="2068287" cy="461665"/>
          </a:xfrm>
          <a:prstGeom prst="rect">
            <a:avLst/>
          </a:prstGeom>
          <a:noFill/>
        </p:spPr>
        <p:txBody>
          <a:bodyPr wrap="square" rtlCol="0">
            <a:spAutoFit/>
          </a:bodyPr>
          <a:lstStyle/>
          <a:p>
            <a:r>
              <a:rPr lang="en-US" sz="1200" dirty="0">
                <a:solidFill>
                  <a:srgbClr val="0060A8"/>
                </a:solidFill>
              </a:rPr>
              <a:t>Photo Credits: CDC, Lawrence Journal-World</a:t>
            </a:r>
          </a:p>
        </p:txBody>
      </p:sp>
    </p:spTree>
    <p:extLst>
      <p:ext uri="{BB962C8B-B14F-4D97-AF65-F5344CB8AC3E}">
        <p14:creationId xmlns:p14="http://schemas.microsoft.com/office/powerpoint/2010/main" val="86010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D5422-B6D3-4CDB-9A11-F651A8E19F32}"/>
              </a:ext>
            </a:extLst>
          </p:cNvPr>
          <p:cNvSpPr>
            <a:spLocks noGrp="1"/>
          </p:cNvSpPr>
          <p:nvPr>
            <p:ph type="ctrTitle"/>
          </p:nvPr>
        </p:nvSpPr>
        <p:spPr>
          <a:xfrm>
            <a:off x="680322" y="3759200"/>
            <a:ext cx="8144134" cy="890470"/>
          </a:xfrm>
        </p:spPr>
        <p:txBody>
          <a:bodyPr/>
          <a:lstStyle/>
          <a:p>
            <a:r>
              <a:rPr lang="en-US" dirty="0"/>
              <a:t>About IKC</a:t>
            </a:r>
          </a:p>
        </p:txBody>
      </p:sp>
      <p:sp>
        <p:nvSpPr>
          <p:cNvPr id="3" name="Subtitle 2">
            <a:extLst>
              <a:ext uri="{FF2B5EF4-FFF2-40B4-BE49-F238E27FC236}">
                <a16:creationId xmlns:a16="http://schemas.microsoft.com/office/drawing/2014/main" id="{6080FE0D-D736-4B26-8AF5-AB237854C16A}"/>
              </a:ext>
            </a:extLst>
          </p:cNvPr>
          <p:cNvSpPr>
            <a:spLocks noGrp="1"/>
          </p:cNvSpPr>
          <p:nvPr>
            <p:ph type="subTitle" idx="1"/>
          </p:nvPr>
        </p:nvSpPr>
        <p:spPr>
          <a:xfrm>
            <a:off x="680322" y="5181439"/>
            <a:ext cx="8144134" cy="1117687"/>
          </a:xfrm>
        </p:spPr>
        <p:txBody>
          <a:bodyPr/>
          <a:lstStyle/>
          <a:p>
            <a:endParaRPr lang="en-US" dirty="0"/>
          </a:p>
        </p:txBody>
      </p:sp>
    </p:spTree>
    <p:extLst>
      <p:ext uri="{BB962C8B-B14F-4D97-AF65-F5344CB8AC3E}">
        <p14:creationId xmlns:p14="http://schemas.microsoft.com/office/powerpoint/2010/main" val="1038146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864D28-86D4-43A3-9FE6-954810659269}"/>
              </a:ext>
            </a:extLst>
          </p:cNvPr>
          <p:cNvSpPr/>
          <p:nvPr/>
        </p:nvSpPr>
        <p:spPr>
          <a:xfrm>
            <a:off x="8318500" y="4711730"/>
            <a:ext cx="3524675" cy="2146270"/>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0A8"/>
              </a:solidFill>
            </a:endParaRPr>
          </a:p>
        </p:txBody>
      </p:sp>
      <p:sp>
        <p:nvSpPr>
          <p:cNvPr id="2" name="Title 1">
            <a:extLst>
              <a:ext uri="{FF2B5EF4-FFF2-40B4-BE49-F238E27FC236}">
                <a16:creationId xmlns:a16="http://schemas.microsoft.com/office/drawing/2014/main" id="{12706FC9-7A8E-4E94-845B-AAD249473C84}"/>
              </a:ext>
            </a:extLst>
          </p:cNvPr>
          <p:cNvSpPr>
            <a:spLocks noGrp="1"/>
          </p:cNvSpPr>
          <p:nvPr>
            <p:ph type="title"/>
          </p:nvPr>
        </p:nvSpPr>
        <p:spPr>
          <a:xfrm>
            <a:off x="2936838" y="295122"/>
            <a:ext cx="7294523" cy="1080938"/>
          </a:xfrm>
        </p:spPr>
        <p:txBody>
          <a:bodyPr>
            <a:normAutofit fontScale="90000"/>
          </a:bodyPr>
          <a:lstStyle/>
          <a:p>
            <a:r>
              <a:rPr lang="en-US" sz="4000" b="1" dirty="0"/>
              <a:t>Mission: Protect all Kansans from vaccine-preventable diseases</a:t>
            </a:r>
            <a:endParaRPr lang="en-US" sz="4000" dirty="0"/>
          </a:p>
        </p:txBody>
      </p:sp>
      <p:sp>
        <p:nvSpPr>
          <p:cNvPr id="7" name="Content Placeholder 6">
            <a:extLst>
              <a:ext uri="{FF2B5EF4-FFF2-40B4-BE49-F238E27FC236}">
                <a16:creationId xmlns:a16="http://schemas.microsoft.com/office/drawing/2014/main" id="{6A9C3E35-7574-4A61-9D2E-3E0D4B69B659}"/>
              </a:ext>
            </a:extLst>
          </p:cNvPr>
          <p:cNvSpPr>
            <a:spLocks noGrp="1"/>
          </p:cNvSpPr>
          <p:nvPr>
            <p:ph idx="1"/>
          </p:nvPr>
        </p:nvSpPr>
        <p:spPr>
          <a:xfrm>
            <a:off x="617500" y="1934712"/>
            <a:ext cx="4425696" cy="4363909"/>
          </a:xfrm>
        </p:spPr>
        <p:txBody>
          <a:bodyPr>
            <a:normAutofit/>
          </a:bodyPr>
          <a:lstStyle/>
          <a:p>
            <a:r>
              <a:rPr lang="en-US" dirty="0"/>
              <a:t>Physicians</a:t>
            </a:r>
          </a:p>
          <a:p>
            <a:r>
              <a:rPr lang="en-US" dirty="0"/>
              <a:t>Nurses</a:t>
            </a:r>
          </a:p>
          <a:p>
            <a:r>
              <a:rPr lang="en-US" dirty="0"/>
              <a:t>Physician Assistants</a:t>
            </a:r>
          </a:p>
          <a:p>
            <a:r>
              <a:rPr lang="en-US" dirty="0"/>
              <a:t>Pharmacists</a:t>
            </a:r>
          </a:p>
          <a:p>
            <a:r>
              <a:rPr lang="en-US" dirty="0"/>
              <a:t>Managed Care</a:t>
            </a:r>
          </a:p>
          <a:p>
            <a:endParaRPr lang="en-US" dirty="0"/>
          </a:p>
        </p:txBody>
      </p:sp>
      <p:sp>
        <p:nvSpPr>
          <p:cNvPr id="8" name="Content Placeholder 6">
            <a:extLst>
              <a:ext uri="{FF2B5EF4-FFF2-40B4-BE49-F238E27FC236}">
                <a16:creationId xmlns:a16="http://schemas.microsoft.com/office/drawing/2014/main" id="{38468452-30CF-4B83-85BF-6C6009229A1F}"/>
              </a:ext>
            </a:extLst>
          </p:cNvPr>
          <p:cNvSpPr txBox="1">
            <a:spLocks/>
          </p:cNvSpPr>
          <p:nvPr/>
        </p:nvSpPr>
        <p:spPr>
          <a:xfrm>
            <a:off x="4160111" y="1906869"/>
            <a:ext cx="4424401" cy="46560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dirty="0"/>
              <a:t>Epidemiologists</a:t>
            </a:r>
          </a:p>
          <a:p>
            <a:r>
              <a:rPr lang="en-US" dirty="0"/>
              <a:t>Educators</a:t>
            </a:r>
          </a:p>
          <a:p>
            <a:r>
              <a:rPr lang="en-US" dirty="0"/>
              <a:t>School Nurses</a:t>
            </a:r>
          </a:p>
          <a:p>
            <a:r>
              <a:rPr lang="en-US" dirty="0"/>
              <a:t>Universities</a:t>
            </a:r>
          </a:p>
          <a:p>
            <a:r>
              <a:rPr lang="en-US" dirty="0"/>
              <a:t>Health Departments</a:t>
            </a:r>
          </a:p>
        </p:txBody>
      </p:sp>
      <p:pic>
        <p:nvPicPr>
          <p:cNvPr id="1026" name="Picture 2" descr="IKC Group Photo">
            <a:extLst>
              <a:ext uri="{FF2B5EF4-FFF2-40B4-BE49-F238E27FC236}">
                <a16:creationId xmlns:a16="http://schemas.microsoft.com/office/drawing/2014/main" id="{4C39C100-0237-4C1A-A372-199E2C59E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11730"/>
            <a:ext cx="8064500" cy="2175735"/>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6">
            <a:extLst>
              <a:ext uri="{FF2B5EF4-FFF2-40B4-BE49-F238E27FC236}">
                <a16:creationId xmlns:a16="http://schemas.microsoft.com/office/drawing/2014/main" id="{C754E0BA-3266-40BD-A0A1-BAA27A924A6C}"/>
              </a:ext>
            </a:extLst>
          </p:cNvPr>
          <p:cNvSpPr txBox="1">
            <a:spLocks/>
          </p:cNvSpPr>
          <p:nvPr/>
        </p:nvSpPr>
        <p:spPr>
          <a:xfrm>
            <a:off x="7938786" y="1906869"/>
            <a:ext cx="3827501" cy="43639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dirty="0"/>
              <a:t>Cancer Organizations</a:t>
            </a:r>
          </a:p>
          <a:p>
            <a:r>
              <a:rPr lang="en-US" dirty="0"/>
              <a:t>Researchers </a:t>
            </a:r>
          </a:p>
          <a:p>
            <a:r>
              <a:rPr lang="en-US" dirty="0"/>
              <a:t>Hospitals</a:t>
            </a:r>
          </a:p>
          <a:p>
            <a:r>
              <a:rPr lang="en-US" dirty="0"/>
              <a:t>Child Advocacy Groups</a:t>
            </a:r>
          </a:p>
          <a:p>
            <a:r>
              <a:rPr lang="en-US" dirty="0"/>
              <a:t>Medical Societies</a:t>
            </a:r>
          </a:p>
        </p:txBody>
      </p:sp>
      <p:sp>
        <p:nvSpPr>
          <p:cNvPr id="9" name="TextBox 8">
            <a:extLst>
              <a:ext uri="{FF2B5EF4-FFF2-40B4-BE49-F238E27FC236}">
                <a16:creationId xmlns:a16="http://schemas.microsoft.com/office/drawing/2014/main" id="{6B079781-ECD8-4A11-9534-D9A1977842B0}"/>
              </a:ext>
            </a:extLst>
          </p:cNvPr>
          <p:cNvSpPr txBox="1"/>
          <p:nvPr/>
        </p:nvSpPr>
        <p:spPr>
          <a:xfrm>
            <a:off x="8662207" y="4993218"/>
            <a:ext cx="2912294" cy="1569660"/>
          </a:xfrm>
          <a:prstGeom prst="rect">
            <a:avLst/>
          </a:prstGeom>
          <a:noFill/>
        </p:spPr>
        <p:txBody>
          <a:bodyPr wrap="square" rtlCol="0">
            <a:spAutoFit/>
          </a:bodyPr>
          <a:lstStyle/>
          <a:p>
            <a:r>
              <a:rPr lang="en-US" sz="2400" dirty="0"/>
              <a:t>About </a:t>
            </a:r>
            <a:r>
              <a:rPr lang="en-US" sz="2400" b="1" dirty="0"/>
              <a:t>40 member organizations </a:t>
            </a:r>
            <a:r>
              <a:rPr lang="en-US" sz="2400" dirty="0"/>
              <a:t>and </a:t>
            </a:r>
            <a:r>
              <a:rPr lang="en-US" sz="2400" b="1" dirty="0"/>
              <a:t>130 people </a:t>
            </a:r>
            <a:r>
              <a:rPr lang="en-US" sz="2400" dirty="0"/>
              <a:t>on the distribution list</a:t>
            </a:r>
          </a:p>
        </p:txBody>
      </p:sp>
      <p:pic>
        <p:nvPicPr>
          <p:cNvPr id="4" name="Picture 3">
            <a:extLst>
              <a:ext uri="{FF2B5EF4-FFF2-40B4-BE49-F238E27FC236}">
                <a16:creationId xmlns:a16="http://schemas.microsoft.com/office/drawing/2014/main" id="{E87B8BFA-0D50-407D-A176-1197C11BDEE8}"/>
              </a:ext>
            </a:extLst>
          </p:cNvPr>
          <p:cNvPicPr>
            <a:picLocks noChangeAspect="1"/>
          </p:cNvPicPr>
          <p:nvPr/>
        </p:nvPicPr>
        <p:blipFill>
          <a:blip r:embed="rId4"/>
          <a:stretch>
            <a:fillRect/>
          </a:stretch>
        </p:blipFill>
        <p:spPr>
          <a:xfrm>
            <a:off x="325273" y="445066"/>
            <a:ext cx="2505075" cy="781050"/>
          </a:xfrm>
          <a:prstGeom prst="rect">
            <a:avLst/>
          </a:prstGeom>
        </p:spPr>
      </p:pic>
    </p:spTree>
    <p:extLst>
      <p:ext uri="{BB962C8B-B14F-4D97-AF65-F5344CB8AC3E}">
        <p14:creationId xmlns:p14="http://schemas.microsoft.com/office/powerpoint/2010/main" val="1360811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06FC9-7A8E-4E94-845B-AAD249473C84}"/>
              </a:ext>
            </a:extLst>
          </p:cNvPr>
          <p:cNvSpPr>
            <a:spLocks noGrp="1"/>
          </p:cNvSpPr>
          <p:nvPr>
            <p:ph type="title"/>
          </p:nvPr>
        </p:nvSpPr>
        <p:spPr/>
        <p:txBody>
          <a:bodyPr>
            <a:normAutofit/>
          </a:bodyPr>
          <a:lstStyle/>
          <a:p>
            <a:r>
              <a:rPr lang="en-US" sz="4000" b="1" dirty="0"/>
              <a:t>Current Priorities</a:t>
            </a:r>
            <a:endParaRPr lang="en-US" sz="4000" dirty="0"/>
          </a:p>
        </p:txBody>
      </p:sp>
      <p:sp>
        <p:nvSpPr>
          <p:cNvPr id="6" name="Content Placeholder 5">
            <a:extLst>
              <a:ext uri="{FF2B5EF4-FFF2-40B4-BE49-F238E27FC236}">
                <a16:creationId xmlns:a16="http://schemas.microsoft.com/office/drawing/2014/main" id="{FE20EE10-A84A-4FBA-BEAA-DB1000A1164D}"/>
              </a:ext>
            </a:extLst>
          </p:cNvPr>
          <p:cNvSpPr>
            <a:spLocks noGrp="1"/>
          </p:cNvSpPr>
          <p:nvPr>
            <p:ph idx="1"/>
          </p:nvPr>
        </p:nvSpPr>
        <p:spPr>
          <a:xfrm>
            <a:off x="617499" y="1770190"/>
            <a:ext cx="7574001" cy="4910010"/>
          </a:xfrm>
        </p:spPr>
        <p:txBody>
          <a:bodyPr>
            <a:normAutofit lnSpcReduction="10000"/>
          </a:bodyPr>
          <a:lstStyle/>
          <a:p>
            <a:r>
              <a:rPr lang="en-US" sz="3600" dirty="0"/>
              <a:t>Increase </a:t>
            </a:r>
            <a:r>
              <a:rPr lang="en-US" sz="3600" b="1" dirty="0"/>
              <a:t>Adolescent </a:t>
            </a:r>
            <a:r>
              <a:rPr lang="en-US" sz="3600" dirty="0"/>
              <a:t>immunization rates</a:t>
            </a:r>
          </a:p>
          <a:p>
            <a:pPr lvl="1"/>
            <a:r>
              <a:rPr lang="en-US" sz="3200" dirty="0"/>
              <a:t>HPV (Human papillomavirus)</a:t>
            </a:r>
          </a:p>
          <a:p>
            <a:pPr lvl="1"/>
            <a:r>
              <a:rPr lang="en-US" sz="3200" dirty="0"/>
              <a:t>Meningococcal A, C, W, Y (MCV)</a:t>
            </a:r>
          </a:p>
          <a:p>
            <a:pPr lvl="1"/>
            <a:r>
              <a:rPr lang="en-US" sz="3200" dirty="0"/>
              <a:t>Maintain Tdap booster</a:t>
            </a:r>
          </a:p>
          <a:p>
            <a:r>
              <a:rPr lang="en-US" sz="3600" dirty="0"/>
              <a:t>Increase </a:t>
            </a:r>
            <a:r>
              <a:rPr lang="en-US" sz="3600" b="1" dirty="0"/>
              <a:t>Influenza </a:t>
            </a:r>
            <a:r>
              <a:rPr lang="en-US" sz="3600" dirty="0"/>
              <a:t>immunization rates</a:t>
            </a:r>
            <a:r>
              <a:rPr lang="en-US" sz="3600" b="1" dirty="0"/>
              <a:t> </a:t>
            </a:r>
            <a:r>
              <a:rPr lang="en-US" sz="3600" dirty="0"/>
              <a:t>for all 6 months and older</a:t>
            </a:r>
          </a:p>
          <a:p>
            <a:r>
              <a:rPr lang="en-US" sz="3600" dirty="0"/>
              <a:t>Bolster </a:t>
            </a:r>
            <a:r>
              <a:rPr lang="en-US" sz="3600" b="1" dirty="0"/>
              <a:t>vaccine confidence</a:t>
            </a:r>
          </a:p>
          <a:p>
            <a:r>
              <a:rPr lang="en-US" sz="3600" dirty="0"/>
              <a:t>Maintain immunization rates during </a:t>
            </a:r>
            <a:r>
              <a:rPr lang="en-US" sz="3600" b="1" dirty="0"/>
              <a:t>COVID-19</a:t>
            </a:r>
            <a:endParaRPr lang="en-US" sz="3200" b="1" dirty="0"/>
          </a:p>
          <a:p>
            <a:pPr marL="0" indent="0">
              <a:buNone/>
            </a:pPr>
            <a:endParaRPr lang="en-US" sz="3600" b="1" dirty="0"/>
          </a:p>
          <a:p>
            <a:pPr marL="457200" lvl="1" indent="0">
              <a:buNone/>
            </a:pPr>
            <a:endParaRPr lang="en-US" sz="3200" dirty="0"/>
          </a:p>
        </p:txBody>
      </p:sp>
      <p:pic>
        <p:nvPicPr>
          <p:cNvPr id="9" name="Picture 8">
            <a:extLst>
              <a:ext uri="{FF2B5EF4-FFF2-40B4-BE49-F238E27FC236}">
                <a16:creationId xmlns:a16="http://schemas.microsoft.com/office/drawing/2014/main" id="{76102FDB-46EC-44E6-A643-AB1E28BD145E}"/>
              </a:ext>
            </a:extLst>
          </p:cNvPr>
          <p:cNvPicPr>
            <a:picLocks noChangeAspect="1"/>
          </p:cNvPicPr>
          <p:nvPr/>
        </p:nvPicPr>
        <p:blipFill>
          <a:blip r:embed="rId3"/>
          <a:stretch>
            <a:fillRect/>
          </a:stretch>
        </p:blipFill>
        <p:spPr>
          <a:xfrm>
            <a:off x="8485974" y="1770190"/>
            <a:ext cx="3706026" cy="2871906"/>
          </a:xfrm>
          <a:prstGeom prst="rect">
            <a:avLst/>
          </a:prstGeom>
        </p:spPr>
      </p:pic>
      <p:pic>
        <p:nvPicPr>
          <p:cNvPr id="2050" name="Picture 2">
            <a:extLst>
              <a:ext uri="{FF2B5EF4-FFF2-40B4-BE49-F238E27FC236}">
                <a16:creationId xmlns:a16="http://schemas.microsoft.com/office/drawing/2014/main" id="{5B70AEB4-903B-45B0-8D58-E3CADE5CEB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5974" y="4773360"/>
            <a:ext cx="3706026" cy="2084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683010"/>
      </p:ext>
    </p:extLst>
  </p:cSld>
  <p:clrMapOvr>
    <a:masterClrMapping/>
  </p:clrMapOvr>
</p:sld>
</file>

<file path=ppt/theme/theme1.xml><?xml version="1.0" encoding="utf-8"?>
<a:theme xmlns:a="http://schemas.openxmlformats.org/drawingml/2006/main" name="Berlin">
  <a:themeElements>
    <a:clrScheme name="Custom 17">
      <a:dk1>
        <a:srgbClr val="4090CE"/>
      </a:dk1>
      <a:lt1>
        <a:sysClr val="window" lastClr="FFFFFF"/>
      </a:lt1>
      <a:dk2>
        <a:srgbClr val="9D360E"/>
      </a:dk2>
      <a:lt2>
        <a:srgbClr val="E7E6E6"/>
      </a:lt2>
      <a:accent1>
        <a:srgbClr val="F6BC1A"/>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2782</TotalTime>
  <Words>2335</Words>
  <Application>Microsoft Office PowerPoint</Application>
  <PresentationFormat>Widescreen</PresentationFormat>
  <Paragraphs>396</Paragraphs>
  <Slides>46</Slides>
  <Notes>39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46</vt:i4>
      </vt:variant>
    </vt:vector>
  </HeadingPairs>
  <TitlesOfParts>
    <vt:vector size="56" baseType="lpstr">
      <vt:lpstr>Arial</vt:lpstr>
      <vt:lpstr>Calibri</vt:lpstr>
      <vt:lpstr>Calibri Light</vt:lpstr>
      <vt:lpstr>FiraSans-Book</vt:lpstr>
      <vt:lpstr>Merriweather</vt:lpstr>
      <vt:lpstr>Open Sans</vt:lpstr>
      <vt:lpstr>Roboto</vt:lpstr>
      <vt:lpstr>Trebuchet MS</vt:lpstr>
      <vt:lpstr>Berlin</vt:lpstr>
      <vt:lpstr>Custom Design</vt:lpstr>
      <vt:lpstr>When Education is  Not Enough</vt:lpstr>
      <vt:lpstr>Overview</vt:lpstr>
      <vt:lpstr>Diane Nielson</vt:lpstr>
      <vt:lpstr>Emily Bailey &amp; Connie Satzler</vt:lpstr>
      <vt:lpstr>Cindy Olson-Burgess, RN</vt:lpstr>
      <vt:lpstr>Cindy’s Story</vt:lpstr>
      <vt:lpstr>About IKC</vt:lpstr>
      <vt:lpstr>Mission: Protect all Kansans from vaccine-preventable diseases</vt:lpstr>
      <vt:lpstr>Current Priorities</vt:lpstr>
      <vt:lpstr>Vaccination Rates</vt:lpstr>
      <vt:lpstr>School-Age 2018-19</vt:lpstr>
      <vt:lpstr>HPV Pop Quiz!</vt:lpstr>
      <vt:lpstr>HPV Pop Quiz!</vt:lpstr>
      <vt:lpstr>HPV Pop Quiz!</vt:lpstr>
      <vt:lpstr>HPV Pop Quiz!</vt:lpstr>
      <vt:lpstr>HPV Vaccination Rates (US, ND, SD, KS)</vt:lpstr>
      <vt:lpstr> </vt:lpstr>
      <vt:lpstr>Flu Vaccination Rates (US, ND, SD, KS)</vt:lpstr>
      <vt:lpstr>Declining Rates During COVID-19</vt:lpstr>
      <vt:lpstr> </vt:lpstr>
      <vt:lpstr>Vaccination Confidence &amp; Misinformation</vt:lpstr>
      <vt:lpstr>Vaccine Confidence &amp; Misinformation</vt:lpstr>
      <vt:lpstr>PowerPoint Presentation</vt:lpstr>
      <vt:lpstr>PowerPoint Presentation</vt:lpstr>
      <vt:lpstr>Examples of Vaccine Misinformation</vt:lpstr>
      <vt:lpstr>Spot Misinformation</vt:lpstr>
      <vt:lpstr>Resources to Answer Common Questions</vt:lpstr>
      <vt:lpstr>Protecting Kansans with Immunization Module</vt:lpstr>
      <vt:lpstr>IKC Resources</vt:lpstr>
      <vt:lpstr>PowerPoint Presentation</vt:lpstr>
      <vt:lpstr>Training Modules</vt:lpstr>
      <vt:lpstr>School Resources</vt:lpstr>
      <vt:lpstr>Toolkits</vt:lpstr>
      <vt:lpstr>Community HPV Education Event Toolkit</vt:lpstr>
      <vt:lpstr>PowerPoint Presentation</vt:lpstr>
      <vt:lpstr>PowerPoint Presentation</vt:lpstr>
      <vt:lpstr>Resources in the Dakotas</vt:lpstr>
      <vt:lpstr>Ideas for Extension Agents</vt:lpstr>
      <vt:lpstr> </vt:lpstr>
      <vt:lpstr>PowerPoint Presentation</vt:lpstr>
      <vt:lpstr>PowerPoint Presentation</vt:lpstr>
      <vt:lpstr>Incorporate Education into Existing Programs and Frameworks</vt:lpstr>
      <vt:lpstr>Policy, Systems, and Environmental Changes in the Community</vt:lpstr>
      <vt:lpstr>Connect with Partners, Train Champions</vt:lpstr>
      <vt:lpstr>Who do you think would make a great partner and/or champion?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Immunize Kansas Coalition</dc:title>
  <dc:creator>Josiah Satzler</dc:creator>
  <cp:lastModifiedBy>OP</cp:lastModifiedBy>
  <cp:revision>206</cp:revision>
  <cp:lastPrinted>2019-06-06T18:06:16Z</cp:lastPrinted>
  <dcterms:created xsi:type="dcterms:W3CDTF">2018-05-31T19:09:48Z</dcterms:created>
  <dcterms:modified xsi:type="dcterms:W3CDTF">2020-10-27T21:27:42Z</dcterms:modified>
</cp:coreProperties>
</file>